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463" r:id="rId3"/>
    <p:sldId id="475" r:id="rId4"/>
    <p:sldId id="476" r:id="rId5"/>
    <p:sldId id="469" r:id="rId6"/>
    <p:sldId id="467" r:id="rId7"/>
    <p:sldId id="429" r:id="rId8"/>
    <p:sldId id="470" r:id="rId9"/>
    <p:sldId id="481" r:id="rId10"/>
    <p:sldId id="391" r:id="rId11"/>
    <p:sldId id="441" r:id="rId12"/>
    <p:sldId id="483" r:id="rId13"/>
    <p:sldId id="484" r:id="rId14"/>
    <p:sldId id="485" r:id="rId15"/>
    <p:sldId id="412" r:id="rId16"/>
    <p:sldId id="482" r:id="rId17"/>
    <p:sldId id="394" r:id="rId18"/>
    <p:sldId id="437" r:id="rId19"/>
    <p:sldId id="436" r:id="rId20"/>
    <p:sldId id="438" r:id="rId21"/>
    <p:sldId id="452" r:id="rId22"/>
  </p:sldIdLst>
  <p:sldSz cx="9144000" cy="5143500" type="screen16x9"/>
  <p:notesSz cx="6858000" cy="9926638"/>
  <p:defaultTextStyle>
    <a:defPPr>
      <a:defRPr lang="ru-RU"/>
    </a:defPPr>
    <a:lvl1pPr marL="0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1pPr>
    <a:lvl2pPr marL="724662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2pPr>
    <a:lvl3pPr marL="1449324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3pPr>
    <a:lvl4pPr marL="2173986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4pPr>
    <a:lvl5pPr marL="2898648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5pPr>
    <a:lvl6pPr marL="3623310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6pPr>
    <a:lvl7pPr marL="4347972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7pPr>
    <a:lvl8pPr marL="5072634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8pPr>
    <a:lvl9pPr marL="5797296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CBD7939-30B0-42CE-A0AB-A864BB0022EC}">
          <p14:sldIdLst>
            <p14:sldId id="256"/>
            <p14:sldId id="463"/>
            <p14:sldId id="475"/>
            <p14:sldId id="476"/>
            <p14:sldId id="469"/>
            <p14:sldId id="467"/>
            <p14:sldId id="429"/>
            <p14:sldId id="470"/>
            <p14:sldId id="481"/>
            <p14:sldId id="391"/>
            <p14:sldId id="441"/>
            <p14:sldId id="483"/>
            <p14:sldId id="484"/>
            <p14:sldId id="485"/>
            <p14:sldId id="412"/>
          </p14:sldIdLst>
        </p14:section>
        <p14:section name="Раздел без заголовка" id="{464B3B33-2F46-4737-BE51-9E301887C6A9}">
          <p14:sldIdLst>
            <p14:sldId id="482"/>
            <p14:sldId id="394"/>
            <p14:sldId id="437"/>
            <p14:sldId id="436"/>
            <p14:sldId id="438"/>
            <p14:sldId id="45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565" userDrawn="1">
          <p15:clr>
            <a:srgbClr val="A4A3A4"/>
          </p15:clr>
        </p15:guide>
        <p15:guide id="2" pos="341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иардо Полина Владимировна" initials="ВПВ" lastIdx="1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  <a:srgbClr val="E98B65"/>
    <a:srgbClr val="526DB0"/>
    <a:srgbClr val="008000"/>
    <a:srgbClr val="006600"/>
    <a:srgbClr val="FFC000"/>
    <a:srgbClr val="C19229"/>
    <a:srgbClr val="11437F"/>
    <a:srgbClr val="F4C552"/>
    <a:srgbClr val="F1F1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1" autoAdjust="0"/>
    <p:restoredTop sz="79444" autoAdjust="0"/>
  </p:normalViewPr>
  <p:slideViewPr>
    <p:cSldViewPr>
      <p:cViewPr varScale="1">
        <p:scale>
          <a:sx n="122" d="100"/>
          <a:sy n="122" d="100"/>
        </p:scale>
        <p:origin x="1272" y="96"/>
      </p:cViewPr>
      <p:guideLst>
        <p:guide orient="horz" pos="4565"/>
        <p:guide pos="34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95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E30B252F-8492-4B2F-BA77-150FFEA847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2"/>
            <a:ext cx="2972051" cy="495361"/>
          </a:xfrm>
          <a:prstGeom prst="rect">
            <a:avLst/>
          </a:prstGeom>
        </p:spPr>
        <p:txBody>
          <a:bodyPr vert="horz" lIns="170318" tIns="85158" rIns="170318" bIns="85158" rtlCol="0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33C85C5-53C6-4F20-A46C-AE2DEDE048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062" y="2"/>
            <a:ext cx="2972051" cy="495361"/>
          </a:xfrm>
          <a:prstGeom prst="rect">
            <a:avLst/>
          </a:prstGeom>
        </p:spPr>
        <p:txBody>
          <a:bodyPr vert="horz" lIns="170318" tIns="85158" rIns="170318" bIns="85158" rtlCol="0"/>
          <a:lstStyle>
            <a:lvl1pPr algn="r">
              <a:defRPr sz="2200"/>
            </a:lvl1pPr>
          </a:lstStyle>
          <a:p>
            <a:fld id="{B319EF66-CBD7-4FA5-874F-C15789B8559E}" type="datetimeFigureOut">
              <a:rPr lang="ru-RU" smtClean="0"/>
              <a:t>20.01.2026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DCB46D85-D407-4DF4-945D-6827D592EB9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31278"/>
            <a:ext cx="2972051" cy="495361"/>
          </a:xfrm>
          <a:prstGeom prst="rect">
            <a:avLst/>
          </a:prstGeom>
        </p:spPr>
        <p:txBody>
          <a:bodyPr vert="horz" lIns="170318" tIns="85158" rIns="170318" bIns="85158" rtlCol="0" anchor="b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A525DC81-42C0-4D20-A881-B2050CF560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062" y="9431278"/>
            <a:ext cx="2972051" cy="495361"/>
          </a:xfrm>
          <a:prstGeom prst="rect">
            <a:avLst/>
          </a:prstGeom>
        </p:spPr>
        <p:txBody>
          <a:bodyPr vert="horz" lIns="170318" tIns="85158" rIns="170318" bIns="85158" rtlCol="0" anchor="b"/>
          <a:lstStyle>
            <a:lvl1pPr algn="r">
              <a:defRPr sz="2200"/>
            </a:lvl1pPr>
          </a:lstStyle>
          <a:p>
            <a:fld id="{7FB3B98C-91AF-4E43-94DE-89EACF5A2CF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3449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72051" cy="495361"/>
          </a:xfrm>
          <a:prstGeom prst="rect">
            <a:avLst/>
          </a:prstGeom>
        </p:spPr>
        <p:txBody>
          <a:bodyPr vert="horz" lIns="170318" tIns="85158" rIns="170318" bIns="85158" rtlCol="0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62" y="2"/>
            <a:ext cx="2972051" cy="495361"/>
          </a:xfrm>
          <a:prstGeom prst="rect">
            <a:avLst/>
          </a:prstGeom>
        </p:spPr>
        <p:txBody>
          <a:bodyPr vert="horz" lIns="170318" tIns="85158" rIns="170318" bIns="85158" rtlCol="0"/>
          <a:lstStyle>
            <a:lvl1pPr algn="r">
              <a:defRPr sz="2200"/>
            </a:lvl1pPr>
          </a:lstStyle>
          <a:p>
            <a:fld id="{8F7CBA3A-4016-4326-8AC3-4CA1C77DF708}" type="datetimeFigureOut">
              <a:rPr lang="ru-RU" smtClean="0"/>
              <a:t>20.01.2026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55613" y="1243013"/>
            <a:ext cx="5946775" cy="3344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70318" tIns="85158" rIns="170318" bIns="85158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425" y="4778774"/>
            <a:ext cx="5487155" cy="3909465"/>
          </a:xfrm>
          <a:prstGeom prst="rect">
            <a:avLst/>
          </a:prstGeom>
        </p:spPr>
        <p:txBody>
          <a:bodyPr vert="horz" lIns="170318" tIns="85158" rIns="170318" bIns="85158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1278"/>
            <a:ext cx="2972051" cy="495361"/>
          </a:xfrm>
          <a:prstGeom prst="rect">
            <a:avLst/>
          </a:prstGeom>
        </p:spPr>
        <p:txBody>
          <a:bodyPr vert="horz" lIns="170318" tIns="85158" rIns="170318" bIns="85158" rtlCol="0" anchor="b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62" y="9431278"/>
            <a:ext cx="2972051" cy="495361"/>
          </a:xfrm>
          <a:prstGeom prst="rect">
            <a:avLst/>
          </a:prstGeom>
        </p:spPr>
        <p:txBody>
          <a:bodyPr vert="horz" lIns="170318" tIns="85158" rIns="170318" bIns="85158" rtlCol="0" anchor="b"/>
          <a:lstStyle>
            <a:lvl1pPr algn="r">
              <a:defRPr sz="2200"/>
            </a:lvl1pPr>
          </a:lstStyle>
          <a:p>
            <a:fld id="{1D3B102A-EDC8-431F-B475-B3229B34ED8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65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1pPr>
    <a:lvl2pPr marL="724662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2pPr>
    <a:lvl3pPr marL="1449324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3pPr>
    <a:lvl4pPr marL="2173986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4pPr>
    <a:lvl5pPr marL="2898648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5pPr>
    <a:lvl6pPr marL="3623310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6pPr>
    <a:lvl7pPr marL="4347972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7pPr>
    <a:lvl8pPr marL="5072634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8pPr>
    <a:lvl9pPr marL="5797296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55613" y="1243013"/>
            <a:ext cx="5946775" cy="33448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6099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85039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46612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7919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79372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84864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73296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11857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1048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453237">
              <a:defRPr/>
            </a:pP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51071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453237">
              <a:defRPr/>
            </a:pP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2347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0796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453237">
              <a:defRPr/>
            </a:pP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642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453237">
              <a:defRPr/>
            </a:pP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1299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6999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33436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223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85425" y="4778774"/>
            <a:ext cx="5425476" cy="3909465"/>
          </a:xfrm>
        </p:spPr>
        <p:txBody>
          <a:bodyPr/>
          <a:lstStyle/>
          <a:p>
            <a:endParaRPr lang="ru-RU" sz="16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99703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u="sng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22102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453237">
              <a:defRPr/>
            </a:pPr>
            <a:endParaRPr lang="ru-RU" sz="1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19291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8078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32365" y="1363884"/>
            <a:ext cx="6400801" cy="2683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43"/>
            </a:lvl1pPr>
          </a:lstStyle>
          <a:p>
            <a:endParaRPr dirty="0"/>
          </a:p>
        </p:txBody>
      </p:sp>
      <p:sp>
        <p:nvSpPr>
          <p:cNvPr id="7" name="Holder 2">
            <a:extLst>
              <a:ext uri="{FF2B5EF4-FFF2-40B4-BE49-F238E27FC236}">
                <a16:creationId xmlns="" xmlns:a16="http://schemas.microsoft.com/office/drawing/2014/main" id="{7B23EBB8-90AE-42AD-89F1-AAACFA842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8" name="object 2">
            <a:extLst>
              <a:ext uri="{FF2B5EF4-FFF2-40B4-BE49-F238E27FC236}">
                <a16:creationId xmlns="" xmlns:a16="http://schemas.microsoft.com/office/drawing/2014/main" id="{AC4B3DDE-8657-4CD7-8D3E-CD345DD21E94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10" name="Дата 9">
            <a:extLst>
              <a:ext uri="{FF2B5EF4-FFF2-40B4-BE49-F238E27FC236}">
                <a16:creationId xmlns="" xmlns:a16="http://schemas.microsoft.com/office/drawing/2014/main" id="{20278EF6-AF14-48C2-AE7F-BB201C546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340C1-9663-4834-9678-E2A955AB6CD1}" type="datetime1">
              <a:rPr lang="en-US" smtClean="0"/>
              <a:t>1/20/2026</a:t>
            </a:fld>
            <a:endParaRPr lang="en-US" dirty="0"/>
          </a:p>
        </p:txBody>
      </p:sp>
      <p:sp>
        <p:nvSpPr>
          <p:cNvPr id="11" name="Нижний колонтитул 10">
            <a:extLst>
              <a:ext uri="{FF2B5EF4-FFF2-40B4-BE49-F238E27FC236}">
                <a16:creationId xmlns="" xmlns:a16="http://schemas.microsoft.com/office/drawing/2014/main" id="{673C5D05-5317-4410-986D-0EB45742A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Номер слайда 11">
            <a:extLst>
              <a:ext uri="{FF2B5EF4-FFF2-40B4-BE49-F238E27FC236}">
                <a16:creationId xmlns="" xmlns:a16="http://schemas.microsoft.com/office/drawing/2014/main" id="{9B8336B5-74EC-4EED-88A6-FF7D2C8A8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7DF15-E714-4CF6-BEF1-7D53FFC8CFCA}" type="datetime1">
              <a:rPr lang="en-US" smtClean="0"/>
              <a:t>1/20/2026</a:t>
            </a:fld>
            <a:endParaRPr lang="en-US" dirty="0"/>
          </a:p>
        </p:txBody>
      </p:sp>
      <p:sp>
        <p:nvSpPr>
          <p:cNvPr id="5" name="Holder 5">
            <a:extLst>
              <a:ext uri="{FF2B5EF4-FFF2-40B4-BE49-F238E27FC236}">
                <a16:creationId xmlns="" xmlns:a16="http://schemas.microsoft.com/office/drawing/2014/main" id="{4E065825-85CD-4AFB-994B-2E973E9F02E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="" xmlns:a16="http://schemas.microsoft.com/office/drawing/2014/main" id="{E801F513-37A4-4436-BBD3-3D2847934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="" xmlns:a16="http://schemas.microsoft.com/office/drawing/2014/main" id="{59F58909-8CF7-4B59-B73D-6D9E4358D6C5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1" y="4783458"/>
            <a:ext cx="2103121" cy="439079"/>
          </a:xfrm>
        </p:spPr>
        <p:txBody>
          <a:bodyPr/>
          <a:lstStyle/>
          <a:p>
            <a:fld id="{DCF62467-51A0-4331-81DA-2BBFEC3C67EF}" type="datetime1">
              <a:rPr lang="en-US" smtClean="0"/>
              <a:t>1/20/2026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08961" y="4783460"/>
            <a:ext cx="2926080" cy="4390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Holder 5">
            <a:extLst>
              <a:ext uri="{FF2B5EF4-FFF2-40B4-BE49-F238E27FC236}">
                <a16:creationId xmlns="" xmlns:a16="http://schemas.microsoft.com/office/drawing/2014/main" id="{2C64C0D2-3B01-4D89-AC3D-D015BF578CA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="" xmlns:a16="http://schemas.microsoft.com/office/drawing/2014/main" id="{ACA70A9C-BB1B-495B-A91D-4FFE807F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="" xmlns:a16="http://schemas.microsoft.com/office/drawing/2014/main" id="{D1FFA894-E666-4AAB-90B4-A00984BD322C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</p:spTree>
    <p:extLst>
      <p:ext uri="{BB962C8B-B14F-4D97-AF65-F5344CB8AC3E}">
        <p14:creationId xmlns:p14="http://schemas.microsoft.com/office/powerpoint/2010/main" val="1135436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9" y="3684403"/>
            <a:ext cx="4235581" cy="19389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3E08C-528D-4276-B3E9-4A1B6B0E6A64}" type="datetime1">
              <a:rPr lang="ru-RU" smtClean="0"/>
              <a:pPr>
                <a:defRPr/>
              </a:pPr>
              <a:t>20.01.2026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FCD68-0AFD-4048-852E-53B764BC6E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1966292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92B64-1986-4F9F-8F6C-AED3DFD0739C}" type="datetime1">
              <a:rPr lang="ru-RU" smtClean="0"/>
              <a:t>20.01.2026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66176" y="4767263"/>
            <a:ext cx="2057400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CD840-E929-41F8-B399-1E0BCA0730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84361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1" y="4783458"/>
            <a:ext cx="2103121" cy="439079"/>
          </a:xfrm>
        </p:spPr>
        <p:txBody>
          <a:bodyPr/>
          <a:lstStyle/>
          <a:p>
            <a:fld id="{6B1A2BC5-CC3A-4BD8-9428-2C16C6E01BC4}" type="datetime1">
              <a:rPr lang="ru-RU" smtClean="0"/>
              <a:t>20.01.2026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08961" y="4783460"/>
            <a:ext cx="2926080" cy="4390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xmlns="" id="{2C64C0D2-3B01-4D89-AC3D-D015BF578CA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:a16="http://schemas.microsoft.com/office/drawing/2014/main" xmlns="" id="{ACA70A9C-BB1B-495B-A91D-4FFE807F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xmlns="" id="{D1FFA894-E666-4AAB-90B4-A00984BD322C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</p:spTree>
    <p:extLst>
      <p:ext uri="{BB962C8B-B14F-4D97-AF65-F5344CB8AC3E}">
        <p14:creationId xmlns:p14="http://schemas.microsoft.com/office/powerpoint/2010/main" val="684142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1" y="4783458"/>
            <a:ext cx="2103121" cy="439079"/>
          </a:xfrm>
        </p:spPr>
        <p:txBody>
          <a:bodyPr/>
          <a:lstStyle/>
          <a:p>
            <a:fld id="{DCF62467-51A0-4331-81DA-2BBFEC3C67EF}" type="datetime1">
              <a:rPr lang="en-US" smtClean="0"/>
              <a:t>1/20/2026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08961" y="4783460"/>
            <a:ext cx="2926080" cy="4390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xmlns="" id="{2C64C0D2-3B01-4D89-AC3D-D015BF578CA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:a16="http://schemas.microsoft.com/office/drawing/2014/main" xmlns="" id="{ACA70A9C-BB1B-495B-A91D-4FFE807F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xmlns="" id="{D1FFA894-E666-4AAB-90B4-A00984BD322C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</p:spTree>
    <p:extLst>
      <p:ext uri="{BB962C8B-B14F-4D97-AF65-F5344CB8AC3E}">
        <p14:creationId xmlns:p14="http://schemas.microsoft.com/office/powerpoint/2010/main" val="2888761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5238" y="2425391"/>
            <a:ext cx="601224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003B5A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199" y="3684403"/>
            <a:ext cx="423558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1" y="4783458"/>
            <a:ext cx="2926080" cy="439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1" y="4783456"/>
            <a:ext cx="2103121" cy="439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340C1-9663-4834-9678-E2A955AB6CD1}" type="datetime1">
              <a:rPr lang="en-US" smtClean="0"/>
              <a:t>1/20/2026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747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7171B215-76B1-4062-B300-9C7BB6A65CB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410"/>
            <a:ext cx="1402441" cy="5489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68" r:id="rId4"/>
    <p:sldLayoutId id="2147483669" r:id="rId5"/>
    <p:sldLayoutId id="2147483670" r:id="rId6"/>
    <p:sldLayoutId id="2147483671" r:id="rId7"/>
  </p:sldLayoutIdLst>
  <p:hf hdr="0" ftr="0" dt="0"/>
  <p:txStyles>
    <p:titleStyle>
      <a:lvl1pPr>
        <a:defRPr sz="317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svg"/><Relationship Id="rId5" Type="http://schemas.openxmlformats.org/officeDocument/2006/relationships/image" Target="../media/image4.png"/><Relationship Id="rId4" Type="http://schemas.openxmlformats.org/officeDocument/2006/relationships/image" Target="../media/image18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../embeddings/_____Microsoft_Excel_97-20031.xls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1.sv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2777" y="4828294"/>
            <a:ext cx="9122853" cy="0"/>
          </a:xfrm>
          <a:custGeom>
            <a:avLst/>
            <a:gdLst/>
            <a:ahLst/>
            <a:cxnLst/>
            <a:rect l="l" t="t" r="r" b="b"/>
            <a:pathLst>
              <a:path w="5752465">
                <a:moveTo>
                  <a:pt x="0" y="0"/>
                </a:moveTo>
                <a:lnTo>
                  <a:pt x="5751940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9" name="object 9"/>
          <p:cNvSpPr/>
          <p:nvPr/>
        </p:nvSpPr>
        <p:spPr>
          <a:xfrm>
            <a:off x="7167446" y="327990"/>
            <a:ext cx="1967349" cy="43653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10" name="TextBox 9"/>
          <p:cNvSpPr txBox="1"/>
          <p:nvPr/>
        </p:nvSpPr>
        <p:spPr>
          <a:xfrm>
            <a:off x="272389" y="1448571"/>
            <a:ext cx="67315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cs typeface="Segoe UI Light" panose="020B0502040204020203" pitchFamily="34" charset="0"/>
              </a:rPr>
              <a:t>Особенности составления и представления Пояснительной записки в составе годовой бюджетной (бухгалтерской) отчетности за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cs typeface="Segoe UI Light" panose="020B0502040204020203" pitchFamily="34" charset="0"/>
              </a:rPr>
              <a:t>2025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cs typeface="Segoe UI Light" panose="020B0502040204020203" pitchFamily="34" charset="0"/>
              </a:rPr>
              <a:t>год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" y="4803086"/>
            <a:ext cx="3638149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8" dirty="0">
                <a:solidFill>
                  <a:schemeClr val="bg1">
                    <a:lumMod val="65000"/>
                  </a:schemeClr>
                </a:solidFill>
              </a:rPr>
              <a:t>www.roskazna.ru</a:t>
            </a:r>
            <a:endParaRPr lang="ru-RU" sz="1268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38767" y="4803086"/>
            <a:ext cx="3625376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68" dirty="0">
                <a:solidFill>
                  <a:schemeClr val="bg1">
                    <a:lumMod val="65000"/>
                  </a:schemeClr>
                </a:solidFill>
              </a:rPr>
              <a:t> г. Москва, </a:t>
            </a:r>
            <a:r>
              <a:rPr lang="ru-RU" sz="1268" dirty="0" smtClean="0">
                <a:solidFill>
                  <a:schemeClr val="bg1">
                    <a:lumMod val="65000"/>
                  </a:schemeClr>
                </a:solidFill>
              </a:rPr>
              <a:t>2026 </a:t>
            </a:r>
            <a:r>
              <a:rPr lang="ru-RU" sz="1268" dirty="0">
                <a:solidFill>
                  <a:schemeClr val="bg1">
                    <a:lumMod val="65000"/>
                  </a:schemeClr>
                </a:solidFill>
              </a:rPr>
              <a:t>год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3360" y="3568502"/>
            <a:ext cx="62368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Пчелинцев Анатолий Владимирович</a:t>
            </a:r>
            <a:endParaRPr lang="ru-RU" sz="1600" dirty="0">
              <a:solidFill>
                <a:schemeClr val="accent3">
                  <a:lumMod val="50000"/>
                </a:schemeClr>
              </a:solidFill>
              <a:latin typeface="+mj-lt"/>
              <a:cs typeface="Segoe UI Light" panose="020B0502040204020203" pitchFamily="34" charset="0"/>
            </a:endParaRPr>
          </a:p>
          <a:p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Начальник Отдела </a:t>
            </a:r>
            <a:r>
              <a:rPr lang="ru-RU" sz="1200" dirty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анализа исполнения 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бюджетов</a:t>
            </a:r>
          </a:p>
          <a:p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Управления </a:t>
            </a:r>
            <a:r>
              <a:rPr lang="ru-RU" sz="1200" dirty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бюджетного учета и отчетности Федерального 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казначейства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+mj-lt"/>
              <a:cs typeface="Segoe UI Light" panose="020B0502040204020203" pitchFamily="34" charset="0"/>
            </a:endParaRPr>
          </a:p>
        </p:txBody>
      </p:sp>
      <p:sp>
        <p:nvSpPr>
          <p:cNvPr id="16" name="object 2"/>
          <p:cNvSpPr/>
          <p:nvPr/>
        </p:nvSpPr>
        <p:spPr>
          <a:xfrm>
            <a:off x="5" y="4250972"/>
            <a:ext cx="4209462" cy="248238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20" name="object 2">
            <a:extLst>
              <a:ext uri="{FF2B5EF4-FFF2-40B4-BE49-F238E27FC236}">
                <a16:creationId xmlns="" xmlns:a16="http://schemas.microsoft.com/office/drawing/2014/main" id="{5B18A36C-A304-4C91-856D-493F17EA7DB3}"/>
              </a:ext>
            </a:extLst>
          </p:cNvPr>
          <p:cNvSpPr/>
          <p:nvPr/>
        </p:nvSpPr>
        <p:spPr>
          <a:xfrm flipV="1">
            <a:off x="-1" y="396526"/>
            <a:ext cx="7591483" cy="280972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410"/>
            <a:ext cx="1402441" cy="5489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9"/>
    </mc:Choice>
    <mc:Fallback xmlns="">
      <p:transition spd="slow" advTm="116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9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752"/>
            <a:ext cx="7519298" cy="492443"/>
          </a:xfrm>
        </p:spPr>
        <p:txBody>
          <a:bodyPr/>
          <a:lstStyle/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причины отказа в согласовании</a:t>
            </a:r>
            <a:b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проектов решений в рамках ПП №1517 от 07.09.2021</a:t>
            </a:r>
            <a:endParaRPr lang="ru-RU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212665"/>
              </p:ext>
            </p:extLst>
          </p:nvPr>
        </p:nvGraphicFramePr>
        <p:xfrm>
          <a:off x="304800" y="1300918"/>
          <a:ext cx="8610600" cy="3505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1589"/>
                <a:gridCol w="8109011"/>
              </a:tblGrid>
              <a:tr h="623086"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/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/>
                        <a:t>Несоответствие данных</a:t>
                      </a:r>
                      <a:r>
                        <a:rPr lang="ru-RU" sz="1400" b="0" baseline="0" dirty="0" smtClean="0"/>
                        <a:t> в проекте решения с данными бюджетной (бухгалтерской) отчетности и (или) первичными документами</a:t>
                      </a:r>
                    </a:p>
                  </a:txBody>
                  <a:tcPr/>
                </a:tc>
              </a:tr>
              <a:tr h="719416"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/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/>
                        <a:t>Представление неполного комплекта документов (отсутствие документов и пояснений,</a:t>
                      </a:r>
                      <a:r>
                        <a:rPr lang="ru-RU" sz="1400" b="0" baseline="0" dirty="0" smtClean="0"/>
                        <a:t> влияющих на принятие решения о согласовании проекта решения)</a:t>
                      </a:r>
                      <a:endParaRPr lang="ru-RU" sz="1400" b="0" dirty="0" smtClean="0"/>
                    </a:p>
                  </a:txBody>
                  <a:tcPr/>
                </a:tc>
              </a:tr>
              <a:tr h="1186391">
                <a:tc>
                  <a:txBody>
                    <a:bodyPr/>
                    <a:lstStyle/>
                    <a:p>
                      <a:pPr algn="just"/>
                      <a:r>
                        <a:rPr lang="en-GB" sz="1400" b="0" dirty="0" smtClean="0"/>
                        <a:t>3</a:t>
                      </a:r>
                      <a:r>
                        <a:rPr lang="ru-RU" sz="1400" b="0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/>
                        <a:t>Отсутствие информации,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предусмотренной подпунктом «в» пункта 6 Постановления № 1517, содержащей сроки и расчет объема средств, необходимых для осуществления сноса объекта незавершенного строительства и (или) утилизации строительных отходов и рекультивации земельного участка, на котором находится объект незавершенного строительства </a:t>
                      </a:r>
                    </a:p>
                  </a:txBody>
                  <a:tcPr/>
                </a:tc>
              </a:tr>
              <a:tr h="976307"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/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/>
                        <a:t>Принятие решений о списании объектов и затрат, не относящихся к счетам 0 106x1 000</a:t>
                      </a:r>
                    </a:p>
                    <a:p>
                      <a:pPr algn="just"/>
                      <a:endParaRPr lang="ru-RU" sz="1400" b="0" dirty="0" smtClean="0"/>
                    </a:p>
                    <a:p>
                      <a:pPr algn="just"/>
                      <a:endParaRPr lang="ru-RU" sz="1400" b="0" dirty="0" smtClean="0"/>
                    </a:p>
                    <a:p>
                      <a:pPr algn="just"/>
                      <a:endParaRPr lang="ru-RU" sz="1400" b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260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504" y="1509813"/>
            <a:ext cx="8718096" cy="3000821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ru-RU" sz="1300" b="0" dirty="0" smtClean="0">
                <a:solidFill>
                  <a:srgbClr val="FF0000"/>
                </a:solidFill>
              </a:rPr>
              <a:t>- Отсутствие описаний причин увеличения / уменьшения задолженности;</a:t>
            </a:r>
            <a:r>
              <a:rPr lang="ru-RU" sz="1300" b="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300" b="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300" b="0" dirty="0" smtClean="0">
                <a:solidFill>
                  <a:schemeClr val="accent3">
                    <a:lumMod val="75000"/>
                  </a:schemeClr>
                </a:solidFill>
              </a:rPr>
              <a:t>- Включение в описание только наименований счетов бухучета и сумм из форм отчетности;</a:t>
            </a:r>
            <a:br>
              <a:rPr lang="ru-RU" sz="1300" b="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300" b="0" dirty="0" smtClean="0">
                <a:solidFill>
                  <a:schemeClr val="accent3">
                    <a:lumMod val="75000"/>
                  </a:schemeClr>
                </a:solidFill>
              </a:rPr>
              <a:t>- При наличии значительного показателя отчетности в ПЗ раскрывается незначительная его часть (например, при наличии ДЗ по отдельным счетам в 50 млн. руб. раскрывается информации на 200 тыс. руб.);</a:t>
            </a:r>
            <a:br>
              <a:rPr lang="ru-RU" sz="1300" b="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300" b="0" dirty="0" smtClean="0">
                <a:solidFill>
                  <a:srgbClr val="1F4E79"/>
                </a:solidFill>
              </a:rPr>
              <a:t>- Вместо пояснения причин образования показателей отчетности указывается сам факт </a:t>
            </a:r>
            <a:br>
              <a:rPr lang="ru-RU" sz="1300" b="0" dirty="0" smtClean="0">
                <a:solidFill>
                  <a:srgbClr val="1F4E79"/>
                </a:solidFill>
              </a:rPr>
            </a:br>
            <a:r>
              <a:rPr lang="ru-RU" sz="1300" b="0" dirty="0" smtClean="0">
                <a:solidFill>
                  <a:schemeClr val="accent3">
                    <a:lumMod val="75000"/>
                  </a:schemeClr>
                </a:solidFill>
              </a:rPr>
              <a:t>- Некорректные, неполные или отсутствующие пояснения причин </a:t>
            </a:r>
            <a:r>
              <a:rPr lang="ru-RU" sz="1300" b="0" dirty="0" smtClean="0">
                <a:solidFill>
                  <a:srgbClr val="FF0000"/>
                </a:solidFill>
              </a:rPr>
              <a:t>превышения БО над ЛБО </a:t>
            </a:r>
            <a:r>
              <a:rPr lang="ru-RU" sz="1300" b="0" dirty="0" smtClean="0">
                <a:solidFill>
                  <a:schemeClr val="accent3">
                    <a:lumMod val="75000"/>
                  </a:schemeClr>
                </a:solidFill>
              </a:rPr>
              <a:t>в части контрактов и соглашений;</a:t>
            </a:r>
            <a:br>
              <a:rPr lang="ru-RU" sz="1300" b="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300" b="0" dirty="0" smtClean="0">
                <a:solidFill>
                  <a:schemeClr val="accent3">
                    <a:lumMod val="75000"/>
                  </a:schemeClr>
                </a:solidFill>
              </a:rPr>
              <a:t>- </a:t>
            </a:r>
            <a:r>
              <a:rPr lang="ru-RU" sz="1300" b="0" dirty="0" smtClean="0">
                <a:solidFill>
                  <a:srgbClr val="FF0000"/>
                </a:solidFill>
              </a:rPr>
              <a:t>Отсутствует информация </a:t>
            </a:r>
            <a:r>
              <a:rPr lang="ru-RU" sz="1300" b="0" dirty="0">
                <a:solidFill>
                  <a:srgbClr val="FF0000"/>
                </a:solidFill>
              </a:rPr>
              <a:t>о принятых мерах по урегулированию </a:t>
            </a:r>
            <a:r>
              <a:rPr lang="ru-RU" sz="1300" b="0" dirty="0" smtClean="0">
                <a:solidFill>
                  <a:srgbClr val="FF0000"/>
                </a:solidFill>
              </a:rPr>
              <a:t>просроченной задолженности </a:t>
            </a:r>
            <a:r>
              <a:rPr lang="ru-RU" sz="1300" b="0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300" b="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300" b="0" dirty="0" smtClean="0">
                <a:solidFill>
                  <a:schemeClr val="accent3">
                    <a:lumMod val="75000"/>
                  </a:schemeClr>
                </a:solidFill>
              </a:rPr>
              <a:t>- Отсутствие пояснений протоколов, требующих описания;</a:t>
            </a:r>
            <a:br>
              <a:rPr lang="ru-RU" sz="1300" b="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300" b="0" dirty="0" smtClean="0">
                <a:solidFill>
                  <a:schemeClr val="accent3">
                    <a:lumMod val="75000"/>
                  </a:schemeClr>
                </a:solidFill>
              </a:rPr>
              <a:t>- </a:t>
            </a:r>
            <a:r>
              <a:rPr lang="ru-RU" sz="1300" b="0" dirty="0">
                <a:solidFill>
                  <a:srgbClr val="FF0000"/>
                </a:solidFill>
              </a:rPr>
              <a:t>Типовые пояснения </a:t>
            </a:r>
            <a:r>
              <a:rPr lang="ru-RU" sz="1300" b="0" dirty="0" smtClean="0">
                <a:solidFill>
                  <a:schemeClr val="accent3">
                    <a:lumMod val="75000"/>
                  </a:schemeClr>
                </a:solidFill>
              </a:rPr>
              <a:t>предупреждающих контролей без анализа причин их образования </a:t>
            </a:r>
            <a:endParaRPr lang="ru-RU" sz="1300" b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object 2"/>
          <p:cNvSpPr/>
          <p:nvPr/>
        </p:nvSpPr>
        <p:spPr>
          <a:xfrm flipV="1">
            <a:off x="1681" y="441892"/>
            <a:ext cx="9142319" cy="198987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14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3965" y="86410"/>
            <a:ext cx="73500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Недостатки бюджетной (бухгалтерской) отчетности, выявляемые Федеральным казначейством при камеральной проверке годовой (внутригодовой) отчетности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CED87-AF0E-4FAF-B3C3-980CC6BA7830}" type="slidenum">
              <a:rPr lang="ru-RU" smtClean="0">
                <a:solidFill>
                  <a:srgbClr val="1F4E79"/>
                </a:solidFill>
              </a:rPr>
              <a:t>10</a:t>
            </a:fld>
            <a:endParaRPr lang="ru-RU" dirty="0">
              <a:solidFill>
                <a:srgbClr val="1F4E79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73505" y="1049846"/>
            <a:ext cx="7943033" cy="289585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lvl1pPr>
              <a:defRPr sz="1200" b="1" i="0">
                <a:solidFill>
                  <a:srgbClr val="003B5A"/>
                </a:solidFill>
                <a:latin typeface="Arial"/>
                <a:ea typeface="+mj-ea"/>
                <a:cs typeface="Arial"/>
              </a:defRPr>
            </a:lvl1pPr>
          </a:lstStyle>
          <a:p>
            <a:pPr algn="just"/>
            <a:r>
              <a:rPr lang="ru-RU" sz="1350" kern="0" dirty="0">
                <a:solidFill>
                  <a:srgbClr val="FF0000"/>
                </a:solidFill>
              </a:rPr>
              <a:t>Качество Пояснительной записки и иные ошибки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3504" y="678418"/>
            <a:ext cx="2698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u="sng" dirty="0">
                <a:solidFill>
                  <a:srgbClr val="7030A0"/>
                </a:solidFill>
                <a:latin typeface="+mj-lt"/>
              </a:rPr>
              <a:t>Недостаток: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273504" y="1330132"/>
            <a:ext cx="7883435" cy="13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972608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ru-RU">
                <a:solidFill>
                  <a:schemeClr val="accent3">
                    <a:lumMod val="50000"/>
                  </a:schemeClr>
                </a:solidFill>
              </a:rPr>
              <a:pPr/>
              <a:t>11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3965" y="86410"/>
            <a:ext cx="73500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Обязательные требования к текстовой части пояснительной записки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6754" y="1215259"/>
            <a:ext cx="22840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 sz="1600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z="2000" b="1" dirty="0"/>
              <a:t>Описание причин увеличения ДЗ свыше 1 млрд: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3276600" y="1440841"/>
            <a:ext cx="488462" cy="472166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962400" y="971550"/>
            <a:ext cx="50292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 sz="1800" b="1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u="sng" dirty="0"/>
              <a:t>Причины в </a:t>
            </a:r>
            <a:r>
              <a:rPr lang="ru-RU" u="sng" dirty="0" smtClean="0"/>
              <a:t>разрезе:</a:t>
            </a:r>
          </a:p>
          <a:p>
            <a:r>
              <a:rPr lang="ru-RU" sz="1600" dirty="0" smtClean="0"/>
              <a:t>крупнейших </a:t>
            </a:r>
            <a:r>
              <a:rPr lang="ru-RU" sz="1600" dirty="0"/>
              <a:t>контрактов (соглашений) / контрагентов</a:t>
            </a:r>
            <a:r>
              <a:rPr lang="ru-RU" sz="1600" dirty="0" smtClean="0"/>
              <a:t>,</a:t>
            </a:r>
          </a:p>
          <a:p>
            <a:r>
              <a:rPr lang="ru-RU" sz="1600" dirty="0"/>
              <a:t>предмета контракта (соглашения</a:t>
            </a:r>
            <a:r>
              <a:rPr lang="ru-RU" sz="1600" dirty="0" smtClean="0"/>
              <a:t>),</a:t>
            </a:r>
            <a:endParaRPr lang="ru-RU" sz="1600" dirty="0"/>
          </a:p>
          <a:p>
            <a:r>
              <a:rPr lang="ru-RU" sz="1600" dirty="0" smtClean="0"/>
              <a:t>сроков исполнения,</a:t>
            </a:r>
          </a:p>
          <a:p>
            <a:r>
              <a:rPr lang="ru-RU" sz="1600" dirty="0" smtClean="0"/>
              <a:t>причин </a:t>
            </a:r>
            <a:r>
              <a:rPr lang="ru-RU" sz="1600" dirty="0"/>
              <a:t>переноса сроков</a:t>
            </a:r>
            <a:r>
              <a:rPr lang="ru-RU" sz="1600" dirty="0" smtClean="0"/>
              <a:t>,</a:t>
            </a:r>
          </a:p>
          <a:p>
            <a:r>
              <a:rPr lang="ru-RU" sz="1600" dirty="0" smtClean="0"/>
              <a:t>информации </a:t>
            </a:r>
            <a:r>
              <a:rPr lang="ru-RU" sz="1600" dirty="0"/>
              <a:t>о ходе исполнения </a:t>
            </a:r>
            <a:r>
              <a:rPr lang="ru-RU" sz="1600" dirty="0" smtClean="0"/>
              <a:t>обязательства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8477" y="3081822"/>
            <a:ext cx="22723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 sz="2000" b="1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dirty="0"/>
              <a:t>Описание причин наличия просроченной ДЗ</a:t>
            </a:r>
          </a:p>
        </p:txBody>
      </p:sp>
      <p:sp>
        <p:nvSpPr>
          <p:cNvPr id="10" name="Стрелка вправо 9"/>
          <p:cNvSpPr/>
          <p:nvPr/>
        </p:nvSpPr>
        <p:spPr>
          <a:xfrm>
            <a:off x="3276600" y="3486819"/>
            <a:ext cx="488462" cy="472166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962400" y="3081822"/>
            <a:ext cx="4953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 sz="1600" b="1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z="1800" u="sng" dirty="0"/>
              <a:t>Причины образования </a:t>
            </a:r>
            <a:r>
              <a:rPr lang="ru-RU" sz="1800" u="sng" dirty="0" smtClean="0"/>
              <a:t>ПДЗ в разрезе:</a:t>
            </a:r>
          </a:p>
          <a:p>
            <a:r>
              <a:rPr lang="ru-RU" dirty="0" smtClean="0"/>
              <a:t>крупнейших </a:t>
            </a:r>
            <a:r>
              <a:rPr lang="ru-RU" dirty="0"/>
              <a:t>контрактов (соглашений) / контрагентов, сроков </a:t>
            </a:r>
            <a:r>
              <a:rPr lang="ru-RU" dirty="0" smtClean="0"/>
              <a:t>исполнения,</a:t>
            </a:r>
          </a:p>
          <a:p>
            <a:r>
              <a:rPr lang="ru-RU" dirty="0" smtClean="0"/>
              <a:t>причин </a:t>
            </a:r>
            <a:r>
              <a:rPr lang="ru-RU" dirty="0"/>
              <a:t>переноса сроков</a:t>
            </a:r>
            <a:r>
              <a:rPr lang="ru-RU" dirty="0" smtClean="0"/>
              <a:t>,</a:t>
            </a:r>
          </a:p>
          <a:p>
            <a:r>
              <a:rPr lang="ru-RU" dirty="0" smtClean="0"/>
              <a:t>информации </a:t>
            </a:r>
            <a:r>
              <a:rPr lang="ru-RU" dirty="0"/>
              <a:t>о принятых мерах по урегулированию задолженности</a:t>
            </a:r>
          </a:p>
        </p:txBody>
      </p:sp>
    </p:spTree>
    <p:extLst>
      <p:ext uri="{BB962C8B-B14F-4D97-AF65-F5344CB8AC3E}">
        <p14:creationId xmlns:p14="http://schemas.microsoft.com/office/powerpoint/2010/main" val="69560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ru-RU">
                <a:solidFill>
                  <a:schemeClr val="accent3">
                    <a:lumMod val="50000"/>
                  </a:schemeClr>
                </a:solidFill>
              </a:rPr>
              <a:pPr/>
              <a:t>12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3965" y="86410"/>
            <a:ext cx="73500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Обязательные требования к текстовой части пояснительной записки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8477" y="1256692"/>
            <a:ext cx="312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 sz="2000" b="1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dirty="0"/>
              <a:t>Превышение БО над ЛБО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3141020"/>
            <a:ext cx="2285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 sz="2000" b="1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pPr algn="l"/>
            <a:r>
              <a:rPr lang="ru-RU" dirty="0"/>
              <a:t>Остатки </a:t>
            </a:r>
            <a:r>
              <a:rPr lang="ru-RU" dirty="0" smtClean="0"/>
              <a:t>на банковских счетах</a:t>
            </a:r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3632479" y="1220664"/>
            <a:ext cx="488462" cy="472166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3632479" y="3141020"/>
            <a:ext cx="488462" cy="472166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4324420" y="971550"/>
            <a:ext cx="436238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 sz="1800" b="1" u="sng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dirty="0"/>
              <a:t>Причины указываются в </a:t>
            </a:r>
            <a:r>
              <a:rPr lang="ru-RU" dirty="0" smtClean="0"/>
              <a:t>разрезе:</a:t>
            </a:r>
            <a:br>
              <a:rPr lang="ru-RU" dirty="0" smtClean="0"/>
            </a:br>
            <a:r>
              <a:rPr lang="ru-RU" sz="1600" u="none" dirty="0" smtClean="0"/>
              <a:t>крупнейших обязательств </a:t>
            </a:r>
            <a:r>
              <a:rPr lang="ru-RU" sz="1600" u="none" dirty="0"/>
              <a:t>(контракты</a:t>
            </a:r>
            <a:r>
              <a:rPr lang="ru-RU" sz="1600" u="none" dirty="0" smtClean="0"/>
              <a:t>/ соглашения</a:t>
            </a:r>
            <a:r>
              <a:rPr lang="ru-RU" sz="1600" u="none" dirty="0"/>
              <a:t>), </a:t>
            </a:r>
            <a:endParaRPr lang="ru-RU" sz="1600" u="none" dirty="0" smtClean="0"/>
          </a:p>
          <a:p>
            <a:r>
              <a:rPr lang="ru-RU" sz="1600" u="none" dirty="0" smtClean="0"/>
              <a:t>за </a:t>
            </a:r>
            <a:r>
              <a:rPr lang="ru-RU" sz="1600" u="none" dirty="0"/>
              <a:t>счет каких средств планируется </a:t>
            </a:r>
            <a:r>
              <a:rPr lang="ru-RU" sz="1600" u="none" dirty="0" smtClean="0"/>
              <a:t>исполнение </a:t>
            </a:r>
            <a:r>
              <a:rPr lang="ru-RU" sz="1600" u="none" dirty="0"/>
              <a:t>принятых обязательств, в какие сроки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24420" y="2961604"/>
            <a:ext cx="436238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 sz="1800" b="1" u="sng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dirty="0" smtClean="0"/>
              <a:t>Необходимо:</a:t>
            </a:r>
          </a:p>
          <a:p>
            <a:r>
              <a:rPr lang="ru-RU" sz="1600" u="none" dirty="0" smtClean="0"/>
              <a:t>обоснование </a:t>
            </a:r>
            <a:r>
              <a:rPr lang="ru-RU" sz="1600" u="none" dirty="0"/>
              <a:t>наличия расчетных счетов в банках с указанием НПА, </a:t>
            </a:r>
            <a:endParaRPr lang="ru-RU" sz="1600" u="none" dirty="0" smtClean="0"/>
          </a:p>
          <a:p>
            <a:r>
              <a:rPr lang="ru-RU" sz="1600" u="none" dirty="0" smtClean="0"/>
              <a:t>для каких </a:t>
            </a:r>
            <a:r>
              <a:rPr lang="ru-RU" sz="1600" u="none" dirty="0"/>
              <a:t>целей используются, </a:t>
            </a:r>
            <a:endParaRPr lang="ru-RU" sz="1600" u="none" dirty="0" smtClean="0"/>
          </a:p>
          <a:p>
            <a:r>
              <a:rPr lang="ru-RU" sz="1600" u="none" dirty="0" smtClean="0"/>
              <a:t>даты </a:t>
            </a:r>
            <a:r>
              <a:rPr lang="ru-RU" sz="1600" u="none" dirty="0"/>
              <a:t>открытия </a:t>
            </a:r>
            <a:r>
              <a:rPr lang="ru-RU" sz="1600" u="none" dirty="0" smtClean="0"/>
              <a:t>счетов остатков</a:t>
            </a:r>
          </a:p>
          <a:p>
            <a:endParaRPr lang="ru-RU" sz="1600" u="none" dirty="0"/>
          </a:p>
        </p:txBody>
      </p:sp>
    </p:spTree>
    <p:extLst>
      <p:ext uri="{BB962C8B-B14F-4D97-AF65-F5344CB8AC3E}">
        <p14:creationId xmlns:p14="http://schemas.microsoft.com/office/powerpoint/2010/main" val="315413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ru-RU">
                <a:solidFill>
                  <a:schemeClr val="accent3">
                    <a:lumMod val="50000"/>
                  </a:schemeClr>
                </a:solidFill>
              </a:rPr>
              <a:pPr/>
              <a:t>13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3965" y="86410"/>
            <a:ext cx="73500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Обязательные требования к текстовой части пояснительной записки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077" y="1102804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 sz="2000" b="1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dirty="0"/>
              <a:t>Контрольные соотношения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3915" y="3177048"/>
            <a:ext cx="26533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 sz="2000" b="1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dirty="0"/>
              <a:t>Иные причины</a:t>
            </a:r>
          </a:p>
        </p:txBody>
      </p:sp>
      <p:sp>
        <p:nvSpPr>
          <p:cNvPr id="12" name="Стрелка вправо 11"/>
          <p:cNvSpPr/>
          <p:nvPr/>
        </p:nvSpPr>
        <p:spPr>
          <a:xfrm>
            <a:off x="3427604" y="1220664"/>
            <a:ext cx="488462" cy="472166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3427604" y="3151060"/>
            <a:ext cx="488462" cy="472166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4320512" y="1017738"/>
            <a:ext cx="43623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 sz="1800" b="1" u="sng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z="1600" u="none" dirty="0"/>
              <a:t>Подробное описание нетиповых ситуаций с указанием нормативно-правовых оснований и </a:t>
            </a:r>
            <a:r>
              <a:rPr lang="ru-RU" sz="1600" u="none" dirty="0" smtClean="0"/>
              <a:t>существенных первичных </a:t>
            </a:r>
            <a:r>
              <a:rPr lang="ru-RU" sz="1600" u="none" dirty="0"/>
              <a:t>документов, </a:t>
            </a:r>
            <a:endParaRPr lang="ru-RU" sz="1600" u="none" dirty="0" smtClean="0"/>
          </a:p>
          <a:p>
            <a:r>
              <a:rPr lang="ru-RU" sz="1600" u="none" dirty="0" smtClean="0"/>
              <a:t>исключить </a:t>
            </a:r>
            <a:r>
              <a:rPr lang="ru-RU" sz="1600" u="none" dirty="0"/>
              <a:t>общие фразы и типовые пояснения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10743" y="2883705"/>
            <a:ext cx="436238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 sz="1600" b="1" u="none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z="1800" u="sng" dirty="0"/>
              <a:t>Раскрытие «иных причин»</a:t>
            </a:r>
            <a:r>
              <a:rPr lang="ru-RU" sz="1800" dirty="0"/>
              <a:t> </a:t>
            </a:r>
            <a:r>
              <a:rPr lang="ru-RU" dirty="0"/>
              <a:t>должно содержать подробное пояснение </a:t>
            </a:r>
            <a:r>
              <a:rPr lang="ru-RU" dirty="0" smtClean="0"/>
              <a:t>существенных операций </a:t>
            </a:r>
            <a:r>
              <a:rPr lang="ru-RU" dirty="0"/>
              <a:t>и подтверждения невозможности отнесения данной причины к типовым (закодированным)</a:t>
            </a:r>
          </a:p>
        </p:txBody>
      </p:sp>
    </p:spTree>
    <p:extLst>
      <p:ext uri="{BB962C8B-B14F-4D97-AF65-F5344CB8AC3E}">
        <p14:creationId xmlns:p14="http://schemas.microsoft.com/office/powerpoint/2010/main" val="265228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14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609600" y="2038350"/>
            <a:ext cx="8077200" cy="1219110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>
              <a:defRPr sz="1200" b="1" i="0">
                <a:solidFill>
                  <a:srgbClr val="003B5A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 defTabSz="914400"/>
            <a:r>
              <a:rPr lang="ru-RU" sz="2800" kern="0" dirty="0" smtClean="0">
                <a:solidFill>
                  <a:schemeClr val="accent1"/>
                </a:solidFill>
              </a:rPr>
              <a:t>Спасибо за внимание!</a:t>
            </a:r>
            <a:endParaRPr lang="ru-RU" sz="2800" kern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46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15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609600" y="2038350"/>
            <a:ext cx="8077200" cy="1219110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>
              <a:defRPr sz="1200" b="1" i="0">
                <a:solidFill>
                  <a:srgbClr val="003B5A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 defTabSz="914400"/>
            <a:r>
              <a:rPr lang="ru-RU" sz="2800" i="1" kern="0" dirty="0" smtClean="0">
                <a:solidFill>
                  <a:schemeClr val="accent1"/>
                </a:solidFill>
              </a:rPr>
              <a:t>Справочные материалы</a:t>
            </a:r>
            <a:endParaRPr lang="ru-RU" sz="2800" i="1" kern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74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08242" y="4891163"/>
            <a:ext cx="2057399" cy="230832"/>
          </a:xfrm>
        </p:spPr>
        <p:txBody>
          <a:bodyPr vert="horz" wrap="square" lIns="68580" tIns="34290" rIns="68580" bIns="34290" rtlCol="0" anchor="ctr">
            <a:spAutoFit/>
          </a:bodyPr>
          <a:lstStyle/>
          <a:p>
            <a:fld id="{B71FCD68-0AFD-4048-852E-53B764BC6EED}" type="slidenum">
              <a:rPr lang="ru-RU" sz="1050">
                <a:latin typeface="Cambria" panose="02040503050406030204" pitchFamily="18" charset="0"/>
              </a:rPr>
              <a:pPr/>
              <a:t>16</a:t>
            </a:fld>
            <a:endParaRPr lang="ru-RU" sz="1050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091276" y="86912"/>
            <a:ext cx="5874365" cy="553998"/>
          </a:xfrm>
          <a:prstGeom prst="rect">
            <a:avLst/>
          </a:prstGeom>
          <a:extLst/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algn="r">
              <a:defRPr sz="1800" b="1" i="0">
                <a:solidFill>
                  <a:schemeClr val="accent3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/>
              <a:t>Структура учетного номера объекта </a:t>
            </a:r>
          </a:p>
          <a:p>
            <a:r>
              <a:rPr lang="ru-RU" dirty="0"/>
              <a:t>незавершенного строительства</a:t>
            </a:r>
          </a:p>
        </p:txBody>
      </p:sp>
      <p:sp>
        <p:nvSpPr>
          <p:cNvPr id="23" name="Правая фигурная скобка 22"/>
          <p:cNvSpPr/>
          <p:nvPr/>
        </p:nvSpPr>
        <p:spPr>
          <a:xfrm rot="5400000">
            <a:off x="1122217" y="3295406"/>
            <a:ext cx="427514" cy="819397"/>
          </a:xfrm>
          <a:prstGeom prst="rightBrace">
            <a:avLst>
              <a:gd name="adj1" fmla="val 24019"/>
              <a:gd name="adj2" fmla="val 50000"/>
            </a:avLst>
          </a:prstGeom>
          <a:ln w="44450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000">
              <a:ln>
                <a:solidFill>
                  <a:srgbClr val="1F4E79"/>
                </a:solidFill>
              </a:ln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0951" y="3981203"/>
            <a:ext cx="1781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/>
              <a:t>1 - 3 разряды – код ГРБС учреждения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55024" y="3117272"/>
            <a:ext cx="73389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100" b="1" spc="75" dirty="0">
                <a:solidFill>
                  <a:sysClr val="windowText" lastClr="000000"/>
                </a:solidFill>
                <a:latin typeface="Cambria" panose="02040503050406030204" pitchFamily="18" charset="0"/>
              </a:rPr>
              <a:t>ХХХ          ХХХХХХХХХХХХХХХХХХХХ         ХХХХ          Х</a:t>
            </a:r>
          </a:p>
        </p:txBody>
      </p:sp>
      <p:sp>
        <p:nvSpPr>
          <p:cNvPr id="27" name="Правая фигурная скобка 26"/>
          <p:cNvSpPr/>
          <p:nvPr/>
        </p:nvSpPr>
        <p:spPr>
          <a:xfrm rot="5400000">
            <a:off x="3852059" y="1937163"/>
            <a:ext cx="427514" cy="3571507"/>
          </a:xfrm>
          <a:prstGeom prst="rightBrace">
            <a:avLst>
              <a:gd name="adj1" fmla="val 24019"/>
              <a:gd name="adj2" fmla="val 50000"/>
            </a:avLst>
          </a:prstGeom>
          <a:ln w="44450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140">
              <a:ln>
                <a:solidFill>
                  <a:srgbClr val="1F4E79"/>
                </a:solidFill>
              </a:ln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62200" y="3981203"/>
            <a:ext cx="32330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/>
              <a:t>4 - 23 разряды - уникальный номер реестровой записи участника бюджетного процесса</a:t>
            </a:r>
            <a:r>
              <a:rPr lang="ru-RU" sz="1200" dirty="0" smtClean="0"/>
              <a:t>.</a:t>
            </a:r>
            <a:endParaRPr lang="ru-RU" sz="1200" b="1" dirty="0"/>
          </a:p>
        </p:txBody>
      </p:sp>
      <p:sp>
        <p:nvSpPr>
          <p:cNvPr id="29" name="Правая фигурная скобка 28"/>
          <p:cNvSpPr/>
          <p:nvPr/>
        </p:nvSpPr>
        <p:spPr>
          <a:xfrm rot="5400000">
            <a:off x="6541819" y="3228609"/>
            <a:ext cx="427514" cy="899557"/>
          </a:xfrm>
          <a:prstGeom prst="rightBrace">
            <a:avLst>
              <a:gd name="adj1" fmla="val 24019"/>
              <a:gd name="adj2" fmla="val 50000"/>
            </a:avLst>
          </a:prstGeom>
          <a:ln w="44450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140">
              <a:ln>
                <a:solidFill>
                  <a:srgbClr val="1F4E79"/>
                </a:solidFill>
              </a:ln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69776" y="4011313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/>
              <a:t>24 - 27 разряды - порядковый </a:t>
            </a:r>
            <a:r>
              <a:rPr lang="ru-RU" sz="1200" dirty="0" smtClean="0"/>
              <a:t>номер ОНС</a:t>
            </a:r>
            <a:endParaRPr lang="ru-RU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7205353" y="3927764"/>
            <a:ext cx="15764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/>
              <a:t>28 разряд </a:t>
            </a:r>
            <a:r>
              <a:rPr lang="ru-RU" sz="1200" dirty="0" smtClean="0"/>
              <a:t>– </a:t>
            </a:r>
          </a:p>
          <a:p>
            <a:pPr algn="ctr"/>
            <a:r>
              <a:rPr lang="ru-RU" sz="1200" dirty="0" smtClean="0"/>
              <a:t>код </a:t>
            </a:r>
            <a:r>
              <a:rPr lang="ru-RU" sz="1200" dirty="0"/>
              <a:t>контура </a:t>
            </a:r>
          </a:p>
          <a:p>
            <a:pPr algn="ctr"/>
            <a:r>
              <a:rPr lang="ru-RU" sz="1200" dirty="0"/>
              <a:t>1 - открытый</a:t>
            </a:r>
          </a:p>
          <a:p>
            <a:pPr algn="ctr"/>
            <a:r>
              <a:rPr lang="ru-RU" sz="1200" dirty="0"/>
              <a:t>2  - закрытый</a:t>
            </a:r>
          </a:p>
        </p:txBody>
      </p:sp>
      <p:sp>
        <p:nvSpPr>
          <p:cNvPr id="32" name="Правая фигурная скобка 31"/>
          <p:cNvSpPr/>
          <p:nvPr/>
        </p:nvSpPr>
        <p:spPr>
          <a:xfrm rot="5400000">
            <a:off x="7668490" y="3420097"/>
            <a:ext cx="427514" cy="534392"/>
          </a:xfrm>
          <a:prstGeom prst="rightBrace">
            <a:avLst>
              <a:gd name="adj1" fmla="val 24019"/>
              <a:gd name="adj2" fmla="val 50000"/>
            </a:avLst>
          </a:prstGeom>
          <a:ln w="44450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140">
              <a:ln>
                <a:solidFill>
                  <a:srgbClr val="1F4E79"/>
                </a:solidFill>
              </a:ln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930" y="685448"/>
            <a:ext cx="8760711" cy="2393136"/>
          </a:xfrm>
          <a:prstGeom prst="rect">
            <a:avLst/>
          </a:prstGeom>
        </p:spPr>
      </p:pic>
      <p:cxnSp>
        <p:nvCxnSpPr>
          <p:cNvPr id="7" name="Прямая со стрелкой 6"/>
          <p:cNvCxnSpPr/>
          <p:nvPr/>
        </p:nvCxnSpPr>
        <p:spPr>
          <a:xfrm>
            <a:off x="1447800" y="2266950"/>
            <a:ext cx="832262" cy="8941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04930" y="1931336"/>
            <a:ext cx="2614470" cy="3356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85629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861895" y="473644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17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091276" y="86912"/>
            <a:ext cx="5874365" cy="553998"/>
          </a:xfrm>
          <a:prstGeom prst="rect">
            <a:avLst/>
          </a:prstGeom>
          <a:extLst/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algn="r">
              <a:defRPr sz="1800" b="1" i="0">
                <a:solidFill>
                  <a:schemeClr val="accent3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 smtClean="0"/>
              <a:t>Наименование </a:t>
            </a:r>
            <a:r>
              <a:rPr lang="ru-RU" dirty="0"/>
              <a:t>объекта </a:t>
            </a:r>
          </a:p>
          <a:p>
            <a:r>
              <a:rPr lang="ru-RU" dirty="0"/>
              <a:t>незавершенного строительства</a:t>
            </a: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609600" y="3201981"/>
            <a:ext cx="7924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>
              <a:spcAft>
                <a:spcPts val="1200"/>
              </a:spcAft>
            </a:pPr>
            <a:r>
              <a:rPr lang="ru-RU" sz="1400" dirty="0" smtClean="0"/>
              <a:t>Пример некорректного </a:t>
            </a:r>
            <a:r>
              <a:rPr lang="ru-RU" sz="1400" dirty="0"/>
              <a:t>или </a:t>
            </a:r>
            <a:r>
              <a:rPr lang="ru-RU" sz="1400" dirty="0" smtClean="0"/>
              <a:t>неполного </a:t>
            </a:r>
            <a:r>
              <a:rPr lang="ru-RU" sz="1400" dirty="0"/>
              <a:t>наименование объекта, не </a:t>
            </a:r>
            <a:r>
              <a:rPr lang="ru-RU" sz="1400" dirty="0" smtClean="0"/>
              <a:t>позволяющее </a:t>
            </a:r>
            <a:r>
              <a:rPr lang="ru-RU" sz="1400" dirty="0"/>
              <a:t>его </a:t>
            </a:r>
            <a:r>
              <a:rPr lang="ru-RU" sz="1400" dirty="0" smtClean="0"/>
              <a:t>идентифицировать, а также отсутствие адреса</a:t>
            </a:r>
            <a:endParaRPr lang="ru-RU" sz="1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250" t="24816" r="50000" b="59629"/>
          <a:stretch/>
        </p:blipFill>
        <p:spPr>
          <a:xfrm>
            <a:off x="152400" y="1345790"/>
            <a:ext cx="8915400" cy="16002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52400" y="1336340"/>
            <a:ext cx="3048000" cy="1676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00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861895" y="473644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18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091276" y="86912"/>
            <a:ext cx="5874365" cy="553998"/>
          </a:xfrm>
          <a:prstGeom prst="rect">
            <a:avLst/>
          </a:prstGeom>
          <a:extLst/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algn="r">
              <a:defRPr sz="1800" b="1" i="0">
                <a:solidFill>
                  <a:schemeClr val="accent3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 smtClean="0"/>
              <a:t>Код </a:t>
            </a:r>
            <a:r>
              <a:rPr lang="ru-RU" dirty="0"/>
              <a:t>объекта </a:t>
            </a:r>
          </a:p>
          <a:p>
            <a:r>
              <a:rPr lang="ru-RU" dirty="0"/>
              <a:t>незавершенного строительства</a:t>
            </a: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609600" y="3201981"/>
            <a:ext cx="7924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>
              <a:spcAft>
                <a:spcPts val="1200"/>
              </a:spcAft>
            </a:pPr>
            <a:r>
              <a:rPr lang="ru-RU" sz="1400" dirty="0"/>
              <a:t>В графе 3 «Код объекта» - указывается код объекта капитальных вложений в соответствии со справочником «Объекты капитального вложения».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250" t="24074" r="47500" b="58889"/>
          <a:stretch/>
        </p:blipFill>
        <p:spPr>
          <a:xfrm>
            <a:off x="304800" y="1314450"/>
            <a:ext cx="8534400" cy="1595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3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7">
            <a:extLst>
              <a:ext uri="{FF2B5EF4-FFF2-40B4-BE49-F238E27FC236}">
                <a16:creationId xmlns:a16="http://schemas.microsoft.com/office/drawing/2014/main" xmlns="" id="{A22F2BDF-0DED-430D-B3D9-F6577BE707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82203"/>
            <a:ext cx="678318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ru-RU" altLang="ru-RU" sz="1800" b="1" dirty="0">
                <a:solidFill>
                  <a:srgbClr val="11437F"/>
                </a:solidFill>
                <a:latin typeface="Arial" panose="020B0604020202020204" pitchFamily="34" charset="0"/>
              </a:rPr>
              <a:t>Особенности составления и представления бюджетной (бухгалтерской) отчетности за 2025 год (проект)</a:t>
            </a:r>
          </a:p>
        </p:txBody>
      </p:sp>
      <p:sp>
        <p:nvSpPr>
          <p:cNvPr id="8" name="object 2"/>
          <p:cNvSpPr/>
          <p:nvPr/>
        </p:nvSpPr>
        <p:spPr>
          <a:xfrm flipV="1">
            <a:off x="6004" y="570810"/>
            <a:ext cx="9139526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Номер слайда 2">
            <a:extLst>
              <a:ext uri="{FF2B5EF4-FFF2-40B4-BE49-F238E27FC236}">
                <a16:creationId xmlns:a16="http://schemas.microsoft.com/office/drawing/2014/main" xmlns="" id="{666B4AA1-ACD1-44AC-BD9F-8422E979127A}"/>
              </a:ext>
            </a:extLst>
          </p:cNvPr>
          <p:cNvSpPr txBox="1">
            <a:spLocks/>
          </p:cNvSpPr>
          <p:nvPr/>
        </p:nvSpPr>
        <p:spPr>
          <a:xfrm>
            <a:off x="6966176" y="4767263"/>
            <a:ext cx="2057400" cy="2738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marL="0" algn="r" defTabSz="1449324" rtl="0" eaLnBrk="1" latinLnBrk="0" hangingPunct="1">
              <a:defRPr sz="1747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24662" algn="l" defTabSz="1449324" rtl="0" eaLnBrk="1" latinLnBrk="0" hangingPunct="1">
              <a:defRPr sz="28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49324" algn="l" defTabSz="1449324" rtl="0" eaLnBrk="1" latinLnBrk="0" hangingPunct="1">
              <a:defRPr sz="28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3986" algn="l" defTabSz="1449324" rtl="0" eaLnBrk="1" latinLnBrk="0" hangingPunct="1">
              <a:defRPr sz="28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8648" algn="l" defTabSz="1449324" rtl="0" eaLnBrk="1" latinLnBrk="0" hangingPunct="1">
              <a:defRPr sz="28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3310" algn="l" defTabSz="1449324" rtl="0" eaLnBrk="1" latinLnBrk="0" hangingPunct="1">
              <a:defRPr sz="28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47972" algn="l" defTabSz="1449324" rtl="0" eaLnBrk="1" latinLnBrk="0" hangingPunct="1">
              <a:defRPr sz="28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2634" algn="l" defTabSz="1449324" rtl="0" eaLnBrk="1" latinLnBrk="0" hangingPunct="1">
              <a:defRPr sz="28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97296" algn="l" defTabSz="1449324" rtl="0" eaLnBrk="1" latinLnBrk="0" hangingPunct="1">
              <a:defRPr sz="28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AA6C436-0D4A-4340-A2B7-930FFE7E96AA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 wrap="square" lIns="0" tIns="0" rIns="0" bIns="0">
            <a:spAutoFit/>
          </a:bodyPr>
          <a:lstStyle/>
          <a:p>
            <a:fld id="{6A6CD840-E929-41F8-B399-1E0BCA0730E4}" type="slidenum">
              <a:rPr lang="ru-RU" altLang="ru-RU">
                <a:solidFill>
                  <a:schemeClr val="accent3">
                    <a:lumMod val="50000"/>
                  </a:schemeClr>
                </a:solidFill>
              </a:rPr>
              <a:pPr/>
              <a:t>1</a:t>
            </a:fld>
            <a:endParaRPr lang="ru-RU" alt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xmlns="" id="{36A338F8-0308-4ECA-9323-EC87E8FC8556}"/>
              </a:ext>
            </a:extLst>
          </p:cNvPr>
          <p:cNvSpPr>
            <a:spLocks noChangeAspect="1"/>
          </p:cNvSpPr>
          <p:nvPr/>
        </p:nvSpPr>
        <p:spPr>
          <a:xfrm>
            <a:off x="304800" y="1200341"/>
            <a:ext cx="1585444" cy="1371409"/>
          </a:xfrm>
          <a:custGeom>
            <a:avLst/>
            <a:gdLst/>
            <a:ahLst/>
            <a:cxnLst/>
            <a:rect l="l" t="t" r="r" b="b"/>
            <a:pathLst>
              <a:path w="4756994" h="4114800">
                <a:moveTo>
                  <a:pt x="0" y="0"/>
                </a:moveTo>
                <a:lnTo>
                  <a:pt x="4756994" y="0"/>
                </a:lnTo>
                <a:lnTo>
                  <a:pt x="4756994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3BFCA73-81EF-4C85-9F72-25AA63AF59AA}"/>
              </a:ext>
            </a:extLst>
          </p:cNvPr>
          <p:cNvSpPr txBox="1"/>
          <p:nvPr/>
        </p:nvSpPr>
        <p:spPr>
          <a:xfrm>
            <a:off x="2057400" y="1123950"/>
            <a:ext cx="6705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При формировании бюджетной (бухгалтерской) отчетности за 2025 год необходимо руководствоваться приложениями к совместному </a:t>
            </a:r>
            <a:r>
              <a:rPr lang="ru-RU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письму Минфина России и Федерального казначейства от </a:t>
            </a:r>
            <a:r>
              <a:rPr lang="ru-RU" sz="12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29.11.2024 </a:t>
            </a:r>
            <a:r>
              <a:rPr lang="ru-RU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№ 02-06-06/120378 / 07-04-05/02-35262 </a:t>
            </a:r>
            <a:r>
              <a:rPr lang="ru-RU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«О дополнительных критериях по раскрытию…за </a:t>
            </a:r>
            <a:r>
              <a:rPr lang="ru-RU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2024 год</a:t>
            </a:r>
            <a:r>
              <a:rPr lang="ru-RU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» с учетом изменений НПА, регулирующих применение КБК и отдельных особенностей.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D60938D-2436-4DA6-8F3B-9D2D4259C521}"/>
              </a:ext>
            </a:extLst>
          </p:cNvPr>
          <p:cNvSpPr txBox="1"/>
          <p:nvPr/>
        </p:nvSpPr>
        <p:spPr>
          <a:xfrm>
            <a:off x="1097522" y="3333750"/>
            <a:ext cx="6705600" cy="56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sz="1200" b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 требуется:</a:t>
            </a:r>
          </a:p>
          <a:p>
            <a:pPr marL="171450" indent="-171450" algn="just">
              <a:lnSpc>
                <a:spcPct val="114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Раскрытие информации в тексте ПЗ о капитальных вложениях, сформированных до 2015 года</a:t>
            </a:r>
            <a:r>
              <a:rPr lang="ru-RU" sz="12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;</a:t>
            </a:r>
          </a:p>
        </p:txBody>
      </p:sp>
      <p:pic>
        <p:nvPicPr>
          <p:cNvPr id="12" name="Рисунок 11" descr="Знак запрета">
            <a:extLst>
              <a:ext uri="{FF2B5EF4-FFF2-40B4-BE49-F238E27FC236}">
                <a16:creationId xmlns:a16="http://schemas.microsoft.com/office/drawing/2014/main" xmlns="" id="{0C97B471-6580-490F-BA98-DAC08EF464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22737" y="3387375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72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861895" y="473644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19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091276" y="86912"/>
            <a:ext cx="5874365" cy="553998"/>
          </a:xfrm>
          <a:prstGeom prst="rect">
            <a:avLst/>
          </a:prstGeom>
          <a:extLst/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algn="r">
              <a:defRPr sz="1800" b="1" i="0">
                <a:solidFill>
                  <a:schemeClr val="accent3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 smtClean="0"/>
              <a:t>Код статуса объекта </a:t>
            </a:r>
            <a:endParaRPr lang="ru-RU" dirty="0"/>
          </a:p>
          <a:p>
            <a:r>
              <a:rPr lang="ru-RU" dirty="0"/>
              <a:t>незавершенного строительства</a:t>
            </a: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762000" y="3201981"/>
            <a:ext cx="7772400" cy="82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>
              <a:lnSpc>
                <a:spcPct val="114000"/>
              </a:lnSpc>
            </a:pPr>
            <a:r>
              <a:rPr lang="ru-RU" sz="1400" dirty="0" smtClean="0"/>
              <a:t>При </a:t>
            </a:r>
            <a:r>
              <a:rPr lang="ru-RU" sz="1400" dirty="0"/>
              <a:t>отсутствии информации о движении по счету 0 106 х1 000 (графы 18-19)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в </a:t>
            </a:r>
            <a:r>
              <a:rPr lang="ru-RU" sz="1400" dirty="0"/>
              <a:t>графе </a:t>
            </a:r>
            <a:r>
              <a:rPr lang="ru-RU" sz="1400" dirty="0" smtClean="0"/>
              <a:t>8 </a:t>
            </a:r>
            <a:r>
              <a:rPr lang="ru-RU" sz="1400" dirty="0"/>
              <a:t>«Статус объекта на отчетную дату» </a:t>
            </a:r>
            <a:r>
              <a:rPr lang="ru-RU" sz="1400" dirty="0" smtClean="0"/>
              <a:t>указывать код </a:t>
            </a:r>
            <a:r>
              <a:rPr lang="ru-RU" sz="1400" dirty="0"/>
              <a:t>статуса </a:t>
            </a:r>
            <a:br>
              <a:rPr lang="ru-RU" sz="1400" dirty="0"/>
            </a:br>
            <a:r>
              <a:rPr lang="ru-RU" sz="1400" dirty="0"/>
              <a:t>«01 – строительство (приобретения) ведется</a:t>
            </a:r>
            <a:r>
              <a:rPr lang="ru-RU" sz="1400" dirty="0" smtClean="0"/>
              <a:t>»</a:t>
            </a:r>
            <a:r>
              <a:rPr lang="en-US" sz="1400" dirty="0" smtClean="0"/>
              <a:t> - </a:t>
            </a:r>
            <a:r>
              <a:rPr lang="ru-RU" sz="1400" b="1" dirty="0" smtClean="0"/>
              <a:t>не корректно</a:t>
            </a:r>
            <a:endParaRPr lang="ru-RU" sz="1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250" t="22592" r="51250" b="60371"/>
          <a:stretch/>
        </p:blipFill>
        <p:spPr>
          <a:xfrm>
            <a:off x="278216" y="1234748"/>
            <a:ext cx="8686800" cy="17526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705600" y="1264356"/>
            <a:ext cx="1524000" cy="17645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00600" y="1184896"/>
            <a:ext cx="1219200" cy="184405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143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861895" y="473644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20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2132975" y="57150"/>
            <a:ext cx="6832041" cy="553998"/>
          </a:xfrm>
          <a:prstGeom prst="rect">
            <a:avLst/>
          </a:prstGeom>
          <a:extLst/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algn="r">
              <a:defRPr sz="1800" b="1" i="0">
                <a:solidFill>
                  <a:schemeClr val="accent3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 smtClean="0"/>
              <a:t>Код статуса объекта незавершенного строительства (графа 7, 8 ф. 0503190/0503790)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79173" y="1600671"/>
            <a:ext cx="866021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just">
              <a:spcBef>
                <a:spcPts val="600"/>
              </a:spcBef>
              <a:defRPr sz="1200">
                <a:latin typeface="+mj-lt"/>
              </a:defRPr>
            </a:lvl1pPr>
          </a:lstStyle>
          <a:p>
            <a:r>
              <a:rPr lang="ru-RU" dirty="0"/>
              <a:t>2X "Выбытие капитальных вложений (объекта капитального строительства)":</a:t>
            </a:r>
          </a:p>
          <a:p>
            <a:r>
              <a:rPr lang="ru-RU" b="1" dirty="0">
                <a:solidFill>
                  <a:srgbClr val="FF0000"/>
                </a:solidFill>
              </a:rPr>
              <a:t>27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- списание и снос объекта капитального строительства.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2400" y="763524"/>
            <a:ext cx="8660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+mj-lt"/>
              </a:rPr>
              <a:t>В отношении </a:t>
            </a:r>
            <a:r>
              <a:rPr lang="ru-RU" sz="1600" b="1" dirty="0" smtClean="0">
                <a:latin typeface="+mj-lt"/>
              </a:rPr>
              <a:t>объектов</a:t>
            </a:r>
            <a:r>
              <a:rPr lang="ru-RU" sz="1400" dirty="0" smtClean="0">
                <a:latin typeface="+mj-lt"/>
              </a:rPr>
              <a:t> незавершенного строительства, которые попадают под условия Постановления </a:t>
            </a:r>
            <a:r>
              <a:rPr lang="ru-RU" sz="1400" dirty="0">
                <a:latin typeface="+mj-lt"/>
              </a:rPr>
              <a:t>Правительства </a:t>
            </a:r>
            <a:r>
              <a:rPr lang="ru-RU" sz="1400" dirty="0" smtClean="0">
                <a:latin typeface="+mj-lt"/>
              </a:rPr>
              <a:t>РФ от </a:t>
            </a:r>
            <a:r>
              <a:rPr lang="ru-RU" sz="1400" dirty="0">
                <a:latin typeface="+mj-lt"/>
              </a:rPr>
              <a:t>07.09.2021 № </a:t>
            </a:r>
            <a:r>
              <a:rPr lang="en-US" sz="1400" b="1" dirty="0" smtClean="0">
                <a:latin typeface="+mj-lt"/>
              </a:rPr>
              <a:t>1517</a:t>
            </a:r>
            <a:r>
              <a:rPr lang="ru-RU" sz="1400" dirty="0" smtClean="0">
                <a:latin typeface="+mj-lt"/>
              </a:rPr>
              <a:t> или были </a:t>
            </a:r>
            <a:r>
              <a:rPr lang="ru-RU" sz="1400" b="1" dirty="0" smtClean="0">
                <a:latin typeface="+mj-lt"/>
              </a:rPr>
              <a:t>списаны</a:t>
            </a:r>
            <a:r>
              <a:rPr lang="ru-RU" sz="1400" dirty="0" smtClean="0">
                <a:latin typeface="+mj-lt"/>
              </a:rPr>
              <a:t> в соответствии с ним,</a:t>
            </a:r>
            <a:br>
              <a:rPr lang="ru-RU" sz="1400" dirty="0" smtClean="0">
                <a:latin typeface="+mj-lt"/>
              </a:rPr>
            </a:br>
            <a:r>
              <a:rPr lang="ru-RU" sz="1400" dirty="0" smtClean="0">
                <a:latin typeface="+mj-lt"/>
              </a:rPr>
              <a:t>в гр. 8 может указываться:</a:t>
            </a:r>
            <a:endParaRPr lang="ru-RU" sz="14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173" y="2498955"/>
            <a:ext cx="8660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+mj-lt"/>
              </a:rPr>
              <a:t>В отношении </a:t>
            </a:r>
            <a:r>
              <a:rPr lang="ru-RU" sz="1600" b="1" dirty="0" smtClean="0">
                <a:latin typeface="+mj-lt"/>
              </a:rPr>
              <a:t>затрат</a:t>
            </a:r>
            <a:r>
              <a:rPr lang="ru-RU" sz="1600" dirty="0" smtClean="0">
                <a:latin typeface="+mj-lt"/>
              </a:rPr>
              <a:t>,</a:t>
            </a:r>
            <a:r>
              <a:rPr lang="ru-RU" sz="1400" dirty="0" smtClean="0">
                <a:latin typeface="+mj-lt"/>
              </a:rPr>
              <a:t> понесенных на незавершенное строительство объектов капитального строительства</a:t>
            </a:r>
            <a:r>
              <a:rPr lang="ru-RU" sz="1400" dirty="0">
                <a:latin typeface="+mj-lt"/>
              </a:rPr>
              <a:t>, которые попадают под условия </a:t>
            </a:r>
            <a:r>
              <a:rPr lang="ru-RU" sz="1400" dirty="0" smtClean="0">
                <a:latin typeface="+mj-lt"/>
              </a:rPr>
              <a:t>Постановления </a:t>
            </a:r>
            <a:r>
              <a:rPr lang="ru-RU" sz="1400" dirty="0">
                <a:latin typeface="+mj-lt"/>
              </a:rPr>
              <a:t>Правительства </a:t>
            </a:r>
            <a:r>
              <a:rPr lang="ru-RU" sz="1400" dirty="0" smtClean="0">
                <a:latin typeface="+mj-lt"/>
              </a:rPr>
              <a:t>РФ от </a:t>
            </a:r>
            <a:r>
              <a:rPr lang="ru-RU" sz="1400" dirty="0">
                <a:latin typeface="+mj-lt"/>
              </a:rPr>
              <a:t>07.09.2021 </a:t>
            </a:r>
            <a:r>
              <a:rPr lang="ru-RU" sz="1400" dirty="0" smtClean="0">
                <a:latin typeface="+mj-lt"/>
              </a:rPr>
              <a:t/>
            </a:r>
            <a:br>
              <a:rPr lang="ru-RU" sz="1400" dirty="0" smtClean="0">
                <a:latin typeface="+mj-lt"/>
              </a:rPr>
            </a:br>
            <a:r>
              <a:rPr lang="ru-RU" sz="1400" dirty="0" smtClean="0">
                <a:latin typeface="+mj-lt"/>
              </a:rPr>
              <a:t>№ </a:t>
            </a:r>
            <a:r>
              <a:rPr lang="ru-RU" sz="1400" b="1" dirty="0">
                <a:latin typeface="+mj-lt"/>
              </a:rPr>
              <a:t>1517</a:t>
            </a:r>
            <a:r>
              <a:rPr lang="ru-RU" sz="1400" dirty="0">
                <a:latin typeface="+mj-lt"/>
              </a:rPr>
              <a:t> или были списаны в соответствии с ним, в гр. 8 </a:t>
            </a:r>
            <a:r>
              <a:rPr lang="ru-RU" sz="1400" dirty="0"/>
              <a:t>может указываться </a:t>
            </a:r>
            <a:r>
              <a:rPr lang="ru-RU" sz="1400" dirty="0" smtClean="0">
                <a:latin typeface="+mj-lt"/>
              </a:rPr>
              <a:t>:</a:t>
            </a:r>
            <a:endParaRPr lang="ru-RU" sz="1400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6540" y="3391970"/>
            <a:ext cx="8660216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sz="1200" dirty="0">
                <a:latin typeface="+mj-lt"/>
              </a:rPr>
              <a:t>4X "Реализация инвестиционного проекта приостановлена до начала строительства":</a:t>
            </a:r>
          </a:p>
          <a:p>
            <a:pPr algn="just">
              <a:spcBef>
                <a:spcPts val="600"/>
              </a:spcBef>
            </a:pPr>
            <a:r>
              <a:rPr lang="ru-RU" sz="1200" b="1" dirty="0">
                <a:solidFill>
                  <a:srgbClr val="FF0000"/>
                </a:solidFill>
                <a:latin typeface="+mj-lt"/>
              </a:rPr>
              <a:t>41</a:t>
            </a:r>
            <a:r>
              <a:rPr lang="ru-RU" sz="1200" dirty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1200" dirty="0">
                <a:latin typeface="+mj-lt"/>
              </a:rPr>
              <a:t>- вложения произведены в </a:t>
            </a:r>
            <a:r>
              <a:rPr lang="ru-RU" sz="1200" dirty="0" err="1" smtClean="0">
                <a:latin typeface="+mj-lt"/>
              </a:rPr>
              <a:t>ПИРы</a:t>
            </a:r>
            <a:r>
              <a:rPr lang="ru-RU" sz="1200" dirty="0" smtClean="0">
                <a:latin typeface="+mj-lt"/>
              </a:rPr>
              <a:t>, </a:t>
            </a:r>
            <a:r>
              <a:rPr lang="ru-RU" sz="1200" dirty="0">
                <a:latin typeface="+mj-lt"/>
              </a:rPr>
              <a:t>по результатам которых проектная документация не утверждена или утверждена более 5 лет назад, но не включена в реестр типовой проектной документации или не признана экономически эффективной проектной документацией повторного использования;</a:t>
            </a:r>
          </a:p>
          <a:p>
            <a:pPr algn="just">
              <a:spcBef>
                <a:spcPts val="600"/>
              </a:spcBef>
            </a:pPr>
            <a:r>
              <a:rPr lang="ru-RU" sz="1200" b="1" dirty="0">
                <a:solidFill>
                  <a:srgbClr val="FF0000"/>
                </a:solidFill>
                <a:latin typeface="+mj-lt"/>
              </a:rPr>
              <a:t>42</a:t>
            </a:r>
            <a:r>
              <a:rPr lang="ru-RU" sz="1200" dirty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1200" dirty="0">
                <a:latin typeface="+mj-lt"/>
              </a:rPr>
              <a:t>- отсутствие оснований для государственной регистрации прав на объекты незавершенного строительства, в отношении которых произведены затраты, в Едином государственном реестре недвижимости, предусмотренных статьей 14 Федерального закона от 13 июля 2015 г. N 218-ФЗ </a:t>
            </a:r>
            <a:r>
              <a:rPr lang="ru-RU" sz="1200" dirty="0" smtClean="0">
                <a:latin typeface="+mj-lt"/>
              </a:rPr>
              <a:t>«О </a:t>
            </a:r>
            <a:r>
              <a:rPr lang="ru-RU" sz="1200" dirty="0">
                <a:latin typeface="+mj-lt"/>
              </a:rPr>
              <a:t>государственной регистрации </a:t>
            </a:r>
            <a:r>
              <a:rPr lang="ru-RU" sz="1200" dirty="0" smtClean="0">
                <a:latin typeface="+mj-lt"/>
              </a:rPr>
              <a:t>недвижимости».</a:t>
            </a:r>
            <a:endParaRPr lang="ru-RU" sz="1200" dirty="0">
              <a:latin typeface="+mj-lt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226540" y="2312389"/>
            <a:ext cx="8561362" cy="322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211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2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75548" y="35233"/>
            <a:ext cx="6867750" cy="553998"/>
          </a:xfrm>
        </p:spPr>
        <p:txBody>
          <a:bodyPr/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Особенности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заполнения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Сведений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об исполнении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бюджета (ф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. 0503164)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766827"/>
              </p:ext>
            </p:extLst>
          </p:nvPr>
        </p:nvGraphicFramePr>
        <p:xfrm>
          <a:off x="5715000" y="924179"/>
          <a:ext cx="3328297" cy="40859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28297"/>
              </a:tblGrid>
              <a:tr h="516544"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/>
                        <a:t>Гр. 6 </a:t>
                      </a:r>
                      <a:r>
                        <a:rPr lang="en-US" sz="1200" b="0" dirty="0" smtClean="0"/>
                        <a:t>&lt;</a:t>
                      </a:r>
                      <a:r>
                        <a:rPr lang="en-US" sz="1200" b="0" baseline="0" dirty="0" smtClean="0"/>
                        <a:t> 95% </a:t>
                      </a:r>
                      <a:r>
                        <a:rPr lang="ru-RU" sz="1200" b="0" baseline="0" dirty="0" smtClean="0"/>
                        <a:t>или гр.7 более – 300 млн. руб.</a:t>
                      </a:r>
                      <a:endParaRPr lang="ru-RU" sz="1200" b="0" dirty="0" smtClean="0"/>
                    </a:p>
                  </a:txBody>
                  <a:tcPr/>
                </a:tc>
              </a:tr>
              <a:tr h="140366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/>
                        <a:t>При наличии нескольких причин, повлиявших на наличие отклонений, в Сведениях (ф. 0503164) указывается код и наименование причины</a:t>
                      </a:r>
                      <a:r>
                        <a:rPr lang="ru-RU" sz="1200" baseline="0" dirty="0" smtClean="0"/>
                        <a:t> оказавшей наибольшее влияние. Подробный анализ отражается в тексте Пояснительной записки (ф. 0503160).</a:t>
                      </a:r>
                      <a:endParaRPr lang="ru-RU" sz="1200" dirty="0"/>
                    </a:p>
                  </a:txBody>
                  <a:tcPr/>
                </a:tc>
              </a:tr>
              <a:tr h="2165761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/>
                        <a:t>Код причины 99 «Иные причины» используется только в случае</a:t>
                      </a:r>
                      <a:r>
                        <a:rPr lang="ru-RU" sz="1200" baseline="0" dirty="0" smtClean="0"/>
                        <a:t> отсутствия «типовых» кодов и наименований причин, </a:t>
                      </a:r>
                      <a:r>
                        <a:rPr lang="ru-RU" sz="1200" dirty="0" smtClean="0"/>
                        <a:t>установленных пунктом 163 Инструкции </a:t>
                      </a:r>
                      <a:br>
                        <a:rPr lang="ru-RU" sz="1200" dirty="0" smtClean="0"/>
                      </a:br>
                      <a:r>
                        <a:rPr lang="ru-RU" sz="1200" dirty="0" smtClean="0"/>
                        <a:t>№ 191н.</a:t>
                      </a:r>
                      <a:endParaRPr lang="en-US" sz="1200" dirty="0" smtClean="0"/>
                    </a:p>
                    <a:p>
                      <a:pPr algn="just"/>
                      <a:endParaRPr lang="en-US" sz="1200" dirty="0" smtClean="0"/>
                    </a:p>
                    <a:p>
                      <a:pPr algn="just"/>
                      <a:r>
                        <a:rPr lang="ru-RU" sz="1200" b="1" dirty="0" smtClean="0"/>
                        <a:t>Коды</a:t>
                      </a:r>
                      <a:r>
                        <a:rPr lang="ru-RU" sz="1200" b="1" baseline="0" dirty="0" smtClean="0"/>
                        <a:t> причин 39 и 40 продолжают использоваться.</a:t>
                      </a:r>
                      <a:endParaRPr lang="ru-RU" sz="1200" b="1" dirty="0" smtClean="0"/>
                    </a:p>
                    <a:p>
                      <a:pPr algn="just"/>
                      <a:endParaRPr lang="ru-RU" sz="70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152" y="895350"/>
            <a:ext cx="5283056" cy="3899431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4953000" y="2038350"/>
            <a:ext cx="457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495800" y="2190750"/>
            <a:ext cx="468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173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34200" y="4795860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3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09550"/>
            <a:ext cx="7976498" cy="246221"/>
          </a:xfrm>
        </p:spPr>
        <p:txBody>
          <a:bodyPr/>
          <a:lstStyle/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Перечень ЦСР для заполнения ф. 0503166 </a:t>
            </a:r>
            <a:endParaRPr lang="ru-RU" sz="16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/>
          </p:nvPr>
        </p:nvGraphicFramePr>
        <p:xfrm>
          <a:off x="716819" y="971550"/>
          <a:ext cx="76962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Лист" r:id="rId5" imgW="11458564" imgH="2828925" progId="Excel.Sheet.8">
                  <p:embed/>
                </p:oleObj>
              </mc:Choice>
              <mc:Fallback>
                <p:oleObj name="Лист" r:id="rId5" imgW="11458564" imgH="2828925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16819" y="971550"/>
                        <a:ext cx="7696200" cy="182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066800" y="3292359"/>
            <a:ext cx="7239000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anchor="ctr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 целевым статьям расходов, отражающих расходы федеральных целевых программ, относятся следующие программные (непрограммные) статьи расходов: 21 5 00, 22 5 00, 32 5 00, 34 5 00, 42 5 00, 47 5 00, 99 8 00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27190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7">
            <a:extLst>
              <a:ext uri="{FF2B5EF4-FFF2-40B4-BE49-F238E27FC236}">
                <a16:creationId xmlns:a16="http://schemas.microsoft.com/office/drawing/2014/main" xmlns="" id="{A22F2BDF-0DED-430D-B3D9-F6577BE707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1563" y="44472"/>
            <a:ext cx="716418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r">
              <a:defRPr sz="2200" b="1">
                <a:solidFill>
                  <a:srgbClr val="11437F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latin typeface="Calibri" pitchFamily="34" charset="0"/>
              </a:defRPr>
            </a:lvl9pPr>
          </a:lstStyle>
          <a:p>
            <a:pPr algn="r"/>
            <a:r>
              <a:rPr lang="ru-RU" altLang="ru-RU" sz="2200" b="1" dirty="0" smtClean="0">
                <a:solidFill>
                  <a:srgbClr val="11437F"/>
                </a:solidFill>
                <a:latin typeface="Arial" panose="020B0604020202020204" pitchFamily="34" charset="0"/>
              </a:rPr>
              <a:t>Контрольные соотношения</a:t>
            </a:r>
          </a:p>
          <a:p>
            <a:pPr algn="r"/>
            <a:r>
              <a:rPr lang="ru-RU" altLang="ru-RU" sz="1800" dirty="0"/>
              <a:t>д</a:t>
            </a:r>
            <a:r>
              <a:rPr lang="ru-RU" altLang="ru-RU" sz="1800" b="1" dirty="0" smtClean="0">
                <a:solidFill>
                  <a:srgbClr val="11437F"/>
                </a:solidFill>
                <a:latin typeface="Arial" panose="020B0604020202020204" pitchFamily="34" charset="0"/>
              </a:rPr>
              <a:t>ебиторская </a:t>
            </a:r>
            <a:r>
              <a:rPr lang="ru-RU" altLang="ru-RU" sz="1800" b="1" dirty="0">
                <a:solidFill>
                  <a:srgbClr val="11437F"/>
                </a:solidFill>
                <a:latin typeface="Arial" panose="020B0604020202020204" pitchFamily="34" charset="0"/>
              </a:rPr>
              <a:t>и </a:t>
            </a:r>
            <a:r>
              <a:rPr lang="ru-RU" altLang="ru-RU" sz="1800" b="1" dirty="0" smtClean="0">
                <a:solidFill>
                  <a:srgbClr val="11437F"/>
                </a:solidFill>
                <a:latin typeface="Arial" panose="020B0604020202020204" pitchFamily="34" charset="0"/>
              </a:rPr>
              <a:t>кредиторская задолженность</a:t>
            </a:r>
            <a:endParaRPr lang="ru-RU" altLang="ru-RU" sz="1800" b="1" dirty="0">
              <a:solidFill>
                <a:srgbClr val="11437F"/>
              </a:solidFill>
              <a:latin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71405"/>
            <a:ext cx="614911" cy="680211"/>
          </a:xfrm>
          <a:prstGeom prst="rect">
            <a:avLst/>
          </a:prstGeom>
        </p:spPr>
      </p:pic>
      <p:sp>
        <p:nvSpPr>
          <p:cNvPr id="8" name="object 2"/>
          <p:cNvSpPr/>
          <p:nvPr/>
        </p:nvSpPr>
        <p:spPr>
          <a:xfrm flipV="1">
            <a:off x="6004" y="570810"/>
            <a:ext cx="9139526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xmlns="" id="{B89DB670-FEDD-4497-A406-BD20B93D2F1C}"/>
              </a:ext>
            </a:extLst>
          </p:cNvPr>
          <p:cNvSpPr txBox="1">
            <a:spLocks/>
          </p:cNvSpPr>
          <p:nvPr/>
        </p:nvSpPr>
        <p:spPr>
          <a:xfrm>
            <a:off x="914400" y="945576"/>
            <a:ext cx="8002382" cy="72032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170">
                <a:latin typeface="+mj-lt"/>
                <a:ea typeface="+mj-ea"/>
                <a:cs typeface="+mj-cs"/>
              </a:defRPr>
            </a:lvl1pPr>
          </a:lstStyle>
          <a:p>
            <a:pPr algn="just" defTabSz="914400">
              <a:spcBef>
                <a:spcPts val="600"/>
              </a:spcBef>
            </a:pPr>
            <a:r>
              <a:rPr lang="ru-RU" sz="2000" b="1" kern="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Исключение </a:t>
            </a:r>
            <a:r>
              <a:rPr lang="ru-RU" sz="2000" b="1" kern="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расчетов с </a:t>
            </a:r>
            <a:r>
              <a:rPr lang="ru-RU" sz="2000" b="1" u="sng" kern="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ликвидированными</a:t>
            </a:r>
            <a:r>
              <a:rPr lang="ru-RU" sz="2000" b="1" kern="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организациями</a:t>
            </a:r>
          </a:p>
          <a:p>
            <a:pPr algn="just" defTabSz="914400">
              <a:spcBef>
                <a:spcPts val="600"/>
              </a:spcBef>
            </a:pPr>
            <a:r>
              <a:rPr lang="ru-RU" sz="1200" b="1" kern="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(сверка детализированных строк отчетности с ЕГРЮЛ, Реестрами имущества, иной общедоступной информацией)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008A21C-048C-462E-8E7A-F5AB7EBE58F7}"/>
              </a:ext>
            </a:extLst>
          </p:cNvPr>
          <p:cNvSpPr txBox="1"/>
          <p:nvPr/>
        </p:nvSpPr>
        <p:spPr>
          <a:xfrm>
            <a:off x="304800" y="1572295"/>
            <a:ext cx="8440945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1800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Затрагиваемые показатели:</a:t>
            </a:r>
          </a:p>
          <a:p>
            <a:pPr marL="628650" indent="-268288"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92075" algn="l"/>
              </a:tabLst>
            </a:pP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Дебиторская задолженность по расходам (субсидии юридическим лицам, авансы по контрактам и т.д.)</a:t>
            </a:r>
          </a:p>
          <a:p>
            <a:pPr marL="628650" indent="-268288"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92075" algn="l"/>
              </a:tabLst>
            </a:pP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Дебиторская/кредиторская задолженность по доходам </a:t>
            </a:r>
          </a:p>
          <a:p>
            <a:pPr marL="628650" indent="-268288"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92075" algn="l"/>
              </a:tabLst>
            </a:pP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Вложения в юридические лица (акции, облигации, уставной фонд ГУП (МУП) и т.д.)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 wrap="square" lIns="0" tIns="0" rIns="0" bIns="0">
            <a:spAutoFit/>
          </a:bodyPr>
          <a:lstStyle/>
          <a:p>
            <a:fld id="{6A6CD840-E929-41F8-B399-1E0BCA0730E4}" type="slidenum">
              <a:rPr lang="ru-RU" altLang="ru-RU">
                <a:solidFill>
                  <a:schemeClr val="accent3">
                    <a:lumMod val="50000"/>
                  </a:schemeClr>
                </a:solidFill>
              </a:rPr>
              <a:pPr/>
              <a:t>4</a:t>
            </a:fld>
            <a:endParaRPr lang="ru-RU" alt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xmlns="" id="{79B07B79-DC2A-473C-BAF7-3FFC658A594F}"/>
              </a:ext>
            </a:extLst>
          </p:cNvPr>
          <p:cNvSpPr>
            <a:spLocks noChangeAspect="1"/>
          </p:cNvSpPr>
          <p:nvPr/>
        </p:nvSpPr>
        <p:spPr>
          <a:xfrm>
            <a:off x="345759" y="993261"/>
            <a:ext cx="543691" cy="567823"/>
          </a:xfrm>
          <a:custGeom>
            <a:avLst/>
            <a:gdLst/>
            <a:ahLst/>
            <a:cxnLst/>
            <a:rect l="l" t="t" r="r" b="b"/>
            <a:pathLst>
              <a:path w="2152328" h="2247863">
                <a:moveTo>
                  <a:pt x="0" y="0"/>
                </a:moveTo>
                <a:lnTo>
                  <a:pt x="2152328" y="0"/>
                </a:lnTo>
                <a:lnTo>
                  <a:pt x="2152328" y="2247863"/>
                </a:lnTo>
                <a:lnTo>
                  <a:pt x="0" y="22478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xmlns="" id="{B89DB670-FEDD-4497-A406-BD20B93D2F1C}"/>
              </a:ext>
            </a:extLst>
          </p:cNvPr>
          <p:cNvSpPr txBox="1">
            <a:spLocks/>
          </p:cNvSpPr>
          <p:nvPr/>
        </p:nvSpPr>
        <p:spPr>
          <a:xfrm>
            <a:off x="345759" y="3274404"/>
            <a:ext cx="8399986" cy="16595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170">
                <a:latin typeface="+mj-lt"/>
                <a:ea typeface="+mj-ea"/>
                <a:cs typeface="+mj-cs"/>
              </a:defRPr>
            </a:lvl1pPr>
          </a:lstStyle>
          <a:p>
            <a:pPr algn="just" defTabSz="914400">
              <a:spcAft>
                <a:spcPts val="600"/>
              </a:spcAft>
            </a:pPr>
            <a:r>
              <a:rPr lang="ru-RU" sz="1800" b="1" kern="0" dirty="0" smtClean="0">
                <a:solidFill>
                  <a:srgbClr val="1F4E79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Корректное применение </a:t>
            </a:r>
            <a:r>
              <a:rPr lang="ru-RU" sz="1800" b="1" kern="0" dirty="0">
                <a:solidFill>
                  <a:srgbClr val="1F4E79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счета бюджетного (бухгалтерского) учета:</a:t>
            </a:r>
          </a:p>
          <a:p>
            <a:pPr marL="628650" indent="-268288">
              <a:lnSpc>
                <a:spcPct val="114000"/>
              </a:lnSpc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92075" algn="l"/>
              </a:tabLst>
            </a:pPr>
            <a:r>
              <a:rPr lang="ru-RU" sz="1600" dirty="0" smtClean="0"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Актуальные (допустимые</a:t>
            </a:r>
            <a:r>
              <a:rPr lang="ru-RU" sz="1600" dirty="0"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) </a:t>
            </a:r>
            <a:r>
              <a:rPr lang="ru-RU" sz="1600" dirty="0" smtClean="0"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КБК, действующие в 2025 году;</a:t>
            </a:r>
            <a:endParaRPr lang="ru-RU" sz="1600" dirty="0"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  <a:p>
            <a:pPr marL="628650" indent="-268288">
              <a:lnSpc>
                <a:spcPct val="114000"/>
              </a:lnSpc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92075" algn="l"/>
              </a:tabLst>
            </a:pPr>
            <a:r>
              <a:rPr lang="ru-RU" sz="1600" dirty="0" smtClean="0"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Актуальные счета бюджетного (бухгалтерского) учета, действующие в 2025 году;</a:t>
            </a:r>
            <a:endParaRPr lang="ru-RU" sz="1600" dirty="0"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  <a:p>
            <a:pPr marL="628650" indent="-268288">
              <a:lnSpc>
                <a:spcPct val="114000"/>
              </a:lnSpc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92075" algn="l"/>
              </a:tabLst>
            </a:pPr>
            <a:r>
              <a:rPr lang="ru-RU" sz="1600" dirty="0" smtClean="0"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Соответствие </a:t>
            </a:r>
            <a:r>
              <a:rPr lang="ru-RU" sz="1600" dirty="0"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аналитических кодов счетов бюджетного </a:t>
            </a:r>
            <a:r>
              <a:rPr lang="ru-RU" sz="1600" dirty="0" smtClean="0"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(бухгалтерского) учета и </a:t>
            </a:r>
            <a:r>
              <a:rPr lang="ru-RU" sz="1600" dirty="0"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КБК.</a:t>
            </a:r>
          </a:p>
        </p:txBody>
      </p:sp>
    </p:spTree>
    <p:extLst>
      <p:ext uri="{BB962C8B-B14F-4D97-AF65-F5344CB8AC3E}">
        <p14:creationId xmlns:p14="http://schemas.microsoft.com/office/powerpoint/2010/main" val="315024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78806"/>
            <a:ext cx="6926581" cy="55399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449324" rtl="0"/>
            <a:r>
              <a:rPr lang="ru-RU" sz="1800" kern="1200" dirty="0">
                <a:solidFill>
                  <a:srgbClr val="11437F"/>
                </a:solidFill>
                <a:latin typeface="Arial" panose="020B0604020202020204" pitchFamily="34" charset="0"/>
                <a:ea typeface="+mn-ea"/>
                <a:cs typeface="+mn-cs"/>
              </a:rPr>
              <a:t>Расшифровка дебиторской задолженности</a:t>
            </a:r>
            <a:br>
              <a:rPr lang="ru-RU" sz="1800" kern="1200" dirty="0">
                <a:solidFill>
                  <a:srgbClr val="11437F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ru-RU" sz="1800" kern="1200" dirty="0">
                <a:solidFill>
                  <a:srgbClr val="11437F"/>
                </a:solidFill>
                <a:latin typeface="Arial" panose="020B0604020202020204" pitchFamily="34" charset="0"/>
                <a:ea typeface="+mn-ea"/>
                <a:cs typeface="+mn-cs"/>
              </a:rPr>
              <a:t>по субсидиям организациям (ф. 0503193)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31264" y="811331"/>
            <a:ext cx="7100317" cy="3103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Расшифровка (ф. 0503193) формируется раздельно по видам субсидий, предоставляемых в соответствии со:</a:t>
            </a:r>
          </a:p>
          <a:p>
            <a:pPr marL="285750" indent="-285750" algn="just">
              <a:lnSpc>
                <a:spcPct val="114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Статьей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78 БК РФ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: субсидии ЮЛ (за исключением субсидий государственным учреждениям), ИП, ФЛ;</a:t>
            </a:r>
          </a:p>
          <a:p>
            <a:pPr marL="285750" indent="-285750" algn="just">
              <a:lnSpc>
                <a:spcPct val="114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Статьей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78.1 БК РФ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: субсидии (кроме субсидий на осуществление капитальных вложений) НКО, не являющимся казенными учреждениями;</a:t>
            </a:r>
          </a:p>
          <a:p>
            <a:pPr marL="285750" indent="-285750" algn="just">
              <a:lnSpc>
                <a:spcPct val="114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Статьей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78.2 БК РФ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: субсидии на осуществление капитальных вложений</a:t>
            </a:r>
          </a:p>
          <a:p>
            <a:pPr marL="285750" indent="-285750" algn="just">
              <a:lnSpc>
                <a:spcPct val="114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6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Статьей 78.3 БК РФ: субсидии государственным корпорациям (компаниям), публично-правовым компаниям (проект письма).</a:t>
            </a:r>
          </a:p>
          <a:p>
            <a:pPr algn="just"/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ru-RU">
                <a:solidFill>
                  <a:schemeClr val="accent3">
                    <a:lumMod val="50000"/>
                  </a:schemeClr>
                </a:solidFill>
              </a:rPr>
              <a:pPr/>
              <a:t>5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Freeform 15">
            <a:extLst>
              <a:ext uri="{FF2B5EF4-FFF2-40B4-BE49-F238E27FC236}">
                <a16:creationId xmlns:a16="http://schemas.microsoft.com/office/drawing/2014/main" xmlns="" id="{07E741F4-E299-4D78-AB24-14A2F70A226D}"/>
              </a:ext>
            </a:extLst>
          </p:cNvPr>
          <p:cNvSpPr>
            <a:spLocks noChangeAspect="1"/>
          </p:cNvSpPr>
          <p:nvPr/>
        </p:nvSpPr>
        <p:spPr>
          <a:xfrm>
            <a:off x="359664" y="895350"/>
            <a:ext cx="1143000" cy="1143000"/>
          </a:xfrm>
          <a:custGeom>
            <a:avLst/>
            <a:gdLst/>
            <a:ahLst/>
            <a:cxnLst/>
            <a:rect l="l" t="t" r="r" b="b"/>
            <a:pathLst>
              <a:path w="4114800" h="4114800">
                <a:moveTo>
                  <a:pt x="0" y="0"/>
                </a:moveTo>
                <a:lnTo>
                  <a:pt x="4114800" y="0"/>
                </a:lnTo>
                <a:lnTo>
                  <a:pt x="4114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7E28DA6-E070-4FCC-A3B1-BCFDB841A6C9}"/>
              </a:ext>
            </a:extLst>
          </p:cNvPr>
          <p:cNvSpPr txBox="1"/>
          <p:nvPr/>
        </p:nvSpPr>
        <p:spPr>
          <a:xfrm>
            <a:off x="4572000" y="3910981"/>
            <a:ext cx="4212336" cy="910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1600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В части показателей по </a:t>
            </a:r>
            <a:r>
              <a:rPr lang="ru-RU" sz="1600" dirty="0">
                <a:effectLst/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КВР 63х, 81х, </a:t>
            </a:r>
            <a:r>
              <a:rPr lang="ru-RU" sz="1600" dirty="0">
                <a:solidFill>
                  <a:srgbClr val="FF0000"/>
                </a:solidFill>
                <a:effectLst/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82х</a:t>
            </a:r>
            <a:r>
              <a:rPr lang="ru-RU" sz="1600" dirty="0">
                <a:effectLst/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/>
            </a:r>
            <a:br>
              <a:rPr lang="ru-RU" sz="1600" dirty="0">
                <a:effectLst/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</a:br>
            <a:r>
              <a:rPr lang="ru-RU" sz="1600" dirty="0">
                <a:effectLst/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(в том числе </a:t>
            </a:r>
            <a:r>
              <a:rPr lang="ru-RU" sz="1600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КВР </a:t>
            </a:r>
            <a:r>
              <a:rPr lang="ru-RU" sz="1600" dirty="0">
                <a:solidFill>
                  <a:srgbClr val="FF0000"/>
                </a:solidFill>
                <a:effectLst/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825, 827, 828</a:t>
            </a:r>
            <a:r>
              <a:rPr lang="ru-RU" sz="1600" dirty="0">
                <a:effectLst/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)</a:t>
            </a:r>
            <a:r>
              <a:rPr lang="en-US" sz="1600" dirty="0">
                <a:effectLst/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ru-RU" sz="1600" dirty="0">
                <a:effectLst/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по счетам</a:t>
            </a:r>
            <a:br>
              <a:rPr lang="ru-RU" sz="1600" dirty="0">
                <a:effectLst/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</a:br>
            <a:r>
              <a:rPr lang="ru-RU" sz="1600" dirty="0">
                <a:effectLst/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1 206 4Х 000, 1 206 8Х 000, 1 206 73 000</a:t>
            </a:r>
            <a:endParaRPr lang="ru-RU" sz="1800" dirty="0">
              <a:effectLst/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EBC7844-A688-4019-9444-40D8D4F932F8}"/>
              </a:ext>
            </a:extLst>
          </p:cNvPr>
          <p:cNvSpPr txBox="1"/>
          <p:nvPr/>
        </p:nvSpPr>
        <p:spPr>
          <a:xfrm>
            <a:off x="451104" y="3896908"/>
            <a:ext cx="3048000" cy="10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1400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гр. 7 ф. 0503193 = гр. 2 ф. 0503169 (ДЗ на начало года)</a:t>
            </a:r>
          </a:p>
          <a:p>
            <a:pPr algn="ctr">
              <a:lnSpc>
                <a:spcPct val="114000"/>
              </a:lnSpc>
            </a:pPr>
            <a:r>
              <a:rPr lang="ru-RU" sz="1400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гр. 9 ф. 0503193 = гр. 9ф. 0503169 (ДЗ на 01.01.2026)</a:t>
            </a:r>
          </a:p>
        </p:txBody>
      </p:sp>
      <p:sp>
        <p:nvSpPr>
          <p:cNvPr id="10" name="Стрелка вниз 28">
            <a:extLst>
              <a:ext uri="{FF2B5EF4-FFF2-40B4-BE49-F238E27FC236}">
                <a16:creationId xmlns:a16="http://schemas.microsoft.com/office/drawing/2014/main" xmlns="" id="{124A5C63-FCFA-4159-B076-1F329E30FD7F}"/>
              </a:ext>
            </a:extLst>
          </p:cNvPr>
          <p:cNvSpPr/>
          <p:nvPr/>
        </p:nvSpPr>
        <p:spPr>
          <a:xfrm rot="16200000">
            <a:off x="3836245" y="4055031"/>
            <a:ext cx="576024" cy="628514"/>
          </a:xfrm>
          <a:prstGeom prst="downArrow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40" dirty="0">
              <a:solidFill>
                <a:schemeClr val="accent3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1731263" y="1894292"/>
            <a:ext cx="45719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685544" y="2952750"/>
            <a:ext cx="45719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Соединительная линия уступом 17"/>
          <p:cNvCxnSpPr>
            <a:stCxn id="16" idx="1"/>
            <a:endCxn id="15" idx="1"/>
          </p:cNvCxnSpPr>
          <p:nvPr/>
        </p:nvCxnSpPr>
        <p:spPr>
          <a:xfrm rot="10800000" flipH="1">
            <a:off x="1685544" y="2160992"/>
            <a:ext cx="91438" cy="1058458"/>
          </a:xfrm>
          <a:prstGeom prst="bentConnector5">
            <a:avLst>
              <a:gd name="adj1" fmla="val -471241"/>
              <a:gd name="adj2" fmla="val 50000"/>
              <a:gd name="adj3" fmla="val -471441"/>
            </a:avLst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589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895350"/>
            <a:ext cx="8524875" cy="3028950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02076" y="487466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6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699" y="36552"/>
            <a:ext cx="7976498" cy="55399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449324" rtl="0"/>
            <a:r>
              <a:rPr lang="ru-RU" sz="1800" kern="1200" dirty="0">
                <a:solidFill>
                  <a:srgbClr val="11437F"/>
                </a:solidFill>
                <a:latin typeface="Arial" panose="020B0604020202020204" pitchFamily="34" charset="0"/>
                <a:ea typeface="+mn-ea"/>
                <a:cs typeface="+mn-cs"/>
              </a:rPr>
              <a:t>Показатели дебиторской задолженности</a:t>
            </a:r>
            <a:br>
              <a:rPr lang="ru-RU" sz="1800" kern="1200" dirty="0">
                <a:solidFill>
                  <a:srgbClr val="11437F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ru-RU" sz="1800" kern="1200" dirty="0">
                <a:solidFill>
                  <a:srgbClr val="11437F"/>
                </a:solidFill>
                <a:latin typeface="Arial" panose="020B0604020202020204" pitchFamily="34" charset="0"/>
                <a:ea typeface="+mn-ea"/>
                <a:cs typeface="+mn-cs"/>
              </a:rPr>
              <a:t>по объемам авансирования ф. 0503191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31144" y="4052022"/>
            <a:ext cx="5943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1F4E79"/>
                </a:solidFill>
              </a:rPr>
              <a:t>Показатели раздела 1 ф. 0503191 формируются </a:t>
            </a:r>
            <a:r>
              <a:rPr lang="ru-RU" sz="1400" dirty="0">
                <a:solidFill>
                  <a:srgbClr val="1F4E79"/>
                </a:solidFill>
              </a:rPr>
              <a:t>в зависимости </a:t>
            </a:r>
            <a:r>
              <a:rPr lang="ru-RU" sz="1400" dirty="0" smtClean="0">
                <a:solidFill>
                  <a:srgbClr val="1F4E79"/>
                </a:solidFill>
              </a:rPr>
              <a:t/>
            </a:r>
            <a:br>
              <a:rPr lang="ru-RU" sz="1400" dirty="0" smtClean="0">
                <a:solidFill>
                  <a:srgbClr val="1F4E79"/>
                </a:solidFill>
              </a:rPr>
            </a:br>
            <a:r>
              <a:rPr lang="ru-RU" sz="1400" dirty="0" smtClean="0">
                <a:solidFill>
                  <a:srgbClr val="1F4E79"/>
                </a:solidFill>
              </a:rPr>
              <a:t>от </a:t>
            </a:r>
            <a:r>
              <a:rPr lang="ru-RU" sz="1400" dirty="0">
                <a:solidFill>
                  <a:srgbClr val="1F4E79"/>
                </a:solidFill>
              </a:rPr>
              <a:t>отношения объема </a:t>
            </a:r>
            <a:r>
              <a:rPr lang="ru-RU" sz="1400" dirty="0" smtClean="0">
                <a:solidFill>
                  <a:srgbClr val="1F4E79"/>
                </a:solidFill>
              </a:rPr>
              <a:t>дебиторской </a:t>
            </a:r>
            <a:r>
              <a:rPr lang="ru-RU" sz="1400" dirty="0">
                <a:solidFill>
                  <a:srgbClr val="1F4E79"/>
                </a:solidFill>
              </a:rPr>
              <a:t>задолженности </a:t>
            </a:r>
            <a:r>
              <a:rPr lang="ru-RU" sz="1400" dirty="0" smtClean="0">
                <a:solidFill>
                  <a:srgbClr val="1F4E79"/>
                </a:solidFill>
              </a:rPr>
              <a:t>на </a:t>
            </a:r>
            <a:r>
              <a:rPr lang="ru-RU" sz="1400" dirty="0">
                <a:solidFill>
                  <a:srgbClr val="1F4E79"/>
                </a:solidFill>
              </a:rPr>
              <a:t>отчетную дату </a:t>
            </a:r>
            <a:r>
              <a:rPr lang="ru-RU" sz="1400" dirty="0" smtClean="0">
                <a:solidFill>
                  <a:srgbClr val="1F4E79"/>
                </a:solidFill>
              </a:rPr>
              <a:t/>
            </a:r>
            <a:br>
              <a:rPr lang="ru-RU" sz="1400" dirty="0" smtClean="0">
                <a:solidFill>
                  <a:srgbClr val="1F4E79"/>
                </a:solidFill>
              </a:rPr>
            </a:br>
            <a:r>
              <a:rPr lang="ru-RU" sz="1400" dirty="0" smtClean="0">
                <a:solidFill>
                  <a:srgbClr val="1F4E79"/>
                </a:solidFill>
              </a:rPr>
              <a:t>к </a:t>
            </a:r>
            <a:r>
              <a:rPr lang="ru-RU" sz="1400" dirty="0">
                <a:solidFill>
                  <a:srgbClr val="1F4E79"/>
                </a:solidFill>
              </a:rPr>
              <a:t>общей сумме </a:t>
            </a:r>
            <a:r>
              <a:rPr lang="ru-RU" sz="1400" dirty="0" smtClean="0">
                <a:solidFill>
                  <a:srgbClr val="1F4E79"/>
                </a:solidFill>
              </a:rPr>
              <a:t>договора </a:t>
            </a:r>
            <a:r>
              <a:rPr lang="ru-RU" sz="1400" u="sng" dirty="0">
                <a:solidFill>
                  <a:srgbClr val="1F4E79"/>
                </a:solidFill>
              </a:rPr>
              <a:t>за весь период его действия</a:t>
            </a:r>
            <a:r>
              <a:rPr lang="ru-RU" sz="1400" dirty="0" smtClean="0">
                <a:solidFill>
                  <a:srgbClr val="1F4E79"/>
                </a:solidFill>
              </a:rPr>
              <a:t>.</a:t>
            </a:r>
            <a:endParaRPr lang="ru-RU" sz="1400" dirty="0">
              <a:solidFill>
                <a:srgbClr val="1F4E79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191000" y="2724150"/>
            <a:ext cx="148590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867400" y="2724150"/>
            <a:ext cx="83820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276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02076" y="4874666"/>
            <a:ext cx="2103121" cy="268834"/>
          </a:xfrm>
        </p:spPr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ru-RU">
                <a:solidFill>
                  <a:schemeClr val="accent3">
                    <a:lumMod val="50000"/>
                  </a:schemeClr>
                </a:solidFill>
              </a:rPr>
              <a:pPr/>
              <a:t>7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159" y="57150"/>
            <a:ext cx="7976498" cy="49244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449324" rtl="0"/>
            <a:r>
              <a:rPr lang="ru-RU" sz="1600" kern="1200" dirty="0">
                <a:solidFill>
                  <a:srgbClr val="11437F"/>
                </a:solidFill>
                <a:latin typeface="Arial" panose="020B0604020202020204" pitchFamily="34" charset="0"/>
                <a:ea typeface="+mn-ea"/>
                <a:cs typeface="+mn-cs"/>
              </a:rPr>
              <a:t>Показатели дебиторской задолженности в разрезе</a:t>
            </a:r>
            <a:br>
              <a:rPr lang="ru-RU" sz="1600" kern="1200" dirty="0">
                <a:solidFill>
                  <a:srgbClr val="11437F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ru-RU" sz="1600" kern="1200" dirty="0">
                <a:solidFill>
                  <a:srgbClr val="11437F"/>
                </a:solidFill>
                <a:latin typeface="Arial" panose="020B0604020202020204" pitchFamily="34" charset="0"/>
                <a:ea typeface="+mn-ea"/>
                <a:cs typeface="+mn-cs"/>
              </a:rPr>
              <a:t> планируемых сроков исполнения обязательств ф. 0503191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4313263"/>
            <a:ext cx="8305800" cy="527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4290" tIns="17145" rIns="34290" bIns="17145">
            <a:spAutoFit/>
          </a:bodyPr>
          <a:lstStyle>
            <a:defPPr>
              <a:defRPr lang="ru-RU"/>
            </a:defPPr>
            <a:lvl1pPr defTabSz="68580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 sz="1800" b="1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sz="1400" dirty="0">
                <a:solidFill>
                  <a:schemeClr val="tx1"/>
                </a:solidFill>
              </a:rPr>
              <a:t>Показатели раздела 2 строки 010 ф.0503191 = показателям гр. 4 раздела 1 строки 010 ф.0503191 </a:t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</a:rPr>
              <a:t>Показатели </a:t>
            </a:r>
            <a:r>
              <a:rPr lang="ru-RU" sz="1400" dirty="0">
                <a:solidFill>
                  <a:srgbClr val="FF0000"/>
                </a:solidFill>
              </a:rPr>
              <a:t>просроченной задолженности </a:t>
            </a:r>
            <a:r>
              <a:rPr lang="ru-RU" sz="1400" dirty="0">
                <a:solidFill>
                  <a:schemeClr val="tx1"/>
                </a:solidFill>
              </a:rPr>
              <a:t>в 2 разделе ф. 0503191 </a:t>
            </a:r>
            <a:r>
              <a:rPr lang="ru-RU" dirty="0">
                <a:solidFill>
                  <a:schemeClr val="tx1"/>
                </a:solidFill>
              </a:rPr>
              <a:t>не</a:t>
            </a:r>
            <a:r>
              <a:rPr lang="ru-RU" sz="1400" dirty="0">
                <a:solidFill>
                  <a:schemeClr val="tx1"/>
                </a:solidFill>
              </a:rPr>
              <a:t> отражаются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510" r="1"/>
          <a:stretch/>
        </p:blipFill>
        <p:spPr>
          <a:xfrm>
            <a:off x="2133600" y="895350"/>
            <a:ext cx="6776357" cy="31623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76200" y="3333750"/>
            <a:ext cx="1968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Актуальный срок окончания договора на отчетную дату</a:t>
            </a:r>
          </a:p>
        </p:txBody>
      </p:sp>
      <p:sp>
        <p:nvSpPr>
          <p:cNvPr id="10" name="Правая фигурная скобка 9"/>
          <p:cNvSpPr/>
          <p:nvPr/>
        </p:nvSpPr>
        <p:spPr>
          <a:xfrm rot="10800000">
            <a:off x="1770526" y="3301193"/>
            <a:ext cx="337674" cy="711444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1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25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34200" y="4795860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8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98107"/>
            <a:ext cx="7976498" cy="492443"/>
          </a:xfrm>
        </p:spPr>
        <p:txBody>
          <a:bodyPr/>
          <a:lstStyle/>
          <a:p>
            <a:r>
              <a:rPr lang="ru-RU" sz="1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Сведения об объектах незавершенного строительства,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вложениях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объекты недвижимого имущества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ф.0503190</a:t>
            </a:r>
            <a:endParaRPr lang="ru-RU" sz="16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97348" y="1276350"/>
            <a:ext cx="751929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/>
              <a:t>В Сведениях </a:t>
            </a:r>
            <a:r>
              <a:rPr lang="ru-RU" sz="1400" dirty="0" smtClean="0"/>
              <a:t>ф</a:t>
            </a:r>
            <a:r>
              <a:rPr lang="ru-RU" sz="1400" dirty="0"/>
              <a:t>. </a:t>
            </a:r>
            <a:r>
              <a:rPr lang="ru-RU" sz="1400" dirty="0" smtClean="0"/>
              <a:t>0503190 </a:t>
            </a:r>
            <a:r>
              <a:rPr lang="ru-RU" sz="1400" dirty="0"/>
              <a:t>раскрывается </a:t>
            </a:r>
            <a:r>
              <a:rPr lang="ru-RU" sz="1400" dirty="0" err="1" smtClean="0"/>
              <a:t>пообъектная</a:t>
            </a:r>
            <a:r>
              <a:rPr lang="ru-RU" sz="1400" dirty="0" smtClean="0"/>
              <a:t> информация о вложениях, </a:t>
            </a:r>
            <a:r>
              <a:rPr lang="ru-RU" sz="1400" dirty="0"/>
              <a:t>учтенных на счетах бюджетного учета 1 106 </a:t>
            </a:r>
            <a:r>
              <a:rPr lang="ru-RU" sz="1400" b="1" dirty="0" smtClean="0"/>
              <a:t>11</a:t>
            </a:r>
            <a:r>
              <a:rPr lang="ru-RU" sz="1400" dirty="0" smtClean="0"/>
              <a:t>, </a:t>
            </a:r>
            <a:r>
              <a:rPr lang="ru-RU" sz="1400" dirty="0"/>
              <a:t>1 106 </a:t>
            </a:r>
            <a:r>
              <a:rPr lang="ru-RU" sz="1400" b="1" dirty="0"/>
              <a:t>51</a:t>
            </a:r>
            <a:r>
              <a:rPr lang="ru-RU" sz="1400" dirty="0"/>
              <a:t> </a:t>
            </a:r>
            <a:r>
              <a:rPr lang="ru-RU" sz="1400" dirty="0" smtClean="0"/>
              <a:t>и </a:t>
            </a:r>
            <a:r>
              <a:rPr lang="ru-RU" sz="1400" dirty="0"/>
              <a:t>1 106 </a:t>
            </a:r>
            <a:r>
              <a:rPr lang="ru-RU" sz="1400" b="1" dirty="0" smtClean="0"/>
              <a:t>91</a:t>
            </a:r>
            <a:r>
              <a:rPr lang="ru-RU" sz="1400" dirty="0" smtClean="0"/>
              <a:t>.</a:t>
            </a:r>
          </a:p>
          <a:p>
            <a:pPr algn="just"/>
            <a:endParaRPr lang="ru-RU" sz="1400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dirty="0" smtClean="0"/>
              <a:t>Показатели в графах 16 – 22 должны иметь положительные значения.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40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dirty="0" smtClean="0"/>
              <a:t>Наименование объекта должно быть полное и содержать адрес</a:t>
            </a:r>
            <a:endParaRPr lang="en-US" sz="1400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sz="140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dirty="0" smtClean="0"/>
              <a:t>Структура учетного номера объекта в графах 5 и 6 должна состоять из 28 символов:</a:t>
            </a:r>
          </a:p>
          <a:p>
            <a:pPr marL="64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/>
              <a:t>1 </a:t>
            </a:r>
            <a:r>
              <a:rPr lang="ru-RU" sz="1400" dirty="0"/>
              <a:t>- 3 разряды – код ГРБС </a:t>
            </a:r>
            <a:r>
              <a:rPr lang="ru-RU" sz="1400" dirty="0" smtClean="0"/>
              <a:t>учреждения</a:t>
            </a:r>
          </a:p>
          <a:p>
            <a:pPr marL="645750" indent="-285750" algn="just">
              <a:buFont typeface="Arial" panose="020B0604020202020204" pitchFamily="34" charset="0"/>
              <a:buChar char="•"/>
            </a:pPr>
            <a:r>
              <a:rPr lang="ru-RU" sz="1400" dirty="0"/>
              <a:t>4 - 23 разряды - уникальный номер реестровой записи участника бюджетного </a:t>
            </a:r>
            <a:r>
              <a:rPr lang="ru-RU" sz="1400" dirty="0" smtClean="0"/>
              <a:t>процесса</a:t>
            </a:r>
            <a:r>
              <a:rPr lang="en-US" sz="1400" dirty="0" smtClean="0"/>
              <a:t> </a:t>
            </a:r>
            <a:r>
              <a:rPr lang="en-US" sz="1400" i="1" dirty="0" smtClean="0"/>
              <a:t>(</a:t>
            </a:r>
            <a:r>
              <a:rPr lang="ru-RU" sz="1400" i="1" dirty="0" smtClean="0"/>
              <a:t>см. справочные материалы)</a:t>
            </a:r>
            <a:endParaRPr lang="ru-RU" sz="1400" b="1" i="1" dirty="0"/>
          </a:p>
          <a:p>
            <a:pPr marL="645750" indent="-285750" algn="just">
              <a:buFont typeface="Arial" panose="020B0604020202020204" pitchFamily="34" charset="0"/>
              <a:buChar char="•"/>
            </a:pPr>
            <a:r>
              <a:rPr lang="ru-RU" sz="1400" dirty="0"/>
              <a:t>24 - 27 разряды - порядковый номер ОНС</a:t>
            </a:r>
          </a:p>
          <a:p>
            <a:pPr marL="645750" indent="-285750" algn="just">
              <a:buFont typeface="Arial" panose="020B0604020202020204" pitchFamily="34" charset="0"/>
              <a:buChar char="•"/>
            </a:pPr>
            <a:r>
              <a:rPr lang="ru-RU" sz="1400" dirty="0"/>
              <a:t>28 разряд – </a:t>
            </a:r>
            <a:r>
              <a:rPr lang="ru-RU" sz="1400" dirty="0" smtClean="0"/>
              <a:t>код </a:t>
            </a:r>
            <a:r>
              <a:rPr lang="ru-RU" sz="1400" dirty="0"/>
              <a:t>контура </a:t>
            </a:r>
            <a:r>
              <a:rPr lang="ru-RU" sz="1400" dirty="0" smtClean="0"/>
              <a:t>(1 – открытый, 2  </a:t>
            </a:r>
            <a:r>
              <a:rPr lang="ru-RU" sz="1400" dirty="0"/>
              <a:t>- </a:t>
            </a:r>
            <a:r>
              <a:rPr lang="ru-RU" sz="1400" dirty="0" smtClean="0"/>
              <a:t>закрытый)</a:t>
            </a:r>
            <a:endParaRPr lang="ru-RU" sz="1400" dirty="0"/>
          </a:p>
          <a:p>
            <a:pPr algn="just"/>
            <a:endParaRPr lang="ru-RU" sz="1400" dirty="0" smtClean="0"/>
          </a:p>
          <a:p>
            <a:pPr algn="just"/>
            <a:endParaRPr lang="ru-RU" sz="1400" dirty="0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xmlns="" id="{36A338F8-0308-4ECA-9323-EC87E8FC8556}"/>
              </a:ext>
            </a:extLst>
          </p:cNvPr>
          <p:cNvSpPr>
            <a:spLocks noChangeAspect="1"/>
          </p:cNvSpPr>
          <p:nvPr/>
        </p:nvSpPr>
        <p:spPr>
          <a:xfrm>
            <a:off x="304800" y="1504950"/>
            <a:ext cx="1066800" cy="922782"/>
          </a:xfrm>
          <a:custGeom>
            <a:avLst/>
            <a:gdLst/>
            <a:ahLst/>
            <a:cxnLst/>
            <a:rect l="l" t="t" r="r" b="b"/>
            <a:pathLst>
              <a:path w="4756994" h="4114800">
                <a:moveTo>
                  <a:pt x="0" y="0"/>
                </a:moveTo>
                <a:lnTo>
                  <a:pt x="4756994" y="0"/>
                </a:lnTo>
                <a:lnTo>
                  <a:pt x="4756994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12116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19335</TotalTime>
  <Words>1152</Words>
  <Application>Microsoft Office PowerPoint</Application>
  <PresentationFormat>Экран (16:9)</PresentationFormat>
  <Paragraphs>169</Paragraphs>
  <Slides>21</Slides>
  <Notes>21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Calibri</vt:lpstr>
      <vt:lpstr>Cambria</vt:lpstr>
      <vt:lpstr>Segoe UI Light</vt:lpstr>
      <vt:lpstr>Times New Roman</vt:lpstr>
      <vt:lpstr>Wingdings</vt:lpstr>
      <vt:lpstr>Office Theme</vt:lpstr>
      <vt:lpstr>Лист</vt:lpstr>
      <vt:lpstr>Презентация PowerPoint</vt:lpstr>
      <vt:lpstr>Презентация PowerPoint</vt:lpstr>
      <vt:lpstr>Особенности заполнения Сведений об исполнении бюджета (ф. 0503164) </vt:lpstr>
      <vt:lpstr>Перечень ЦСР для заполнения ф. 0503166 </vt:lpstr>
      <vt:lpstr>Презентация PowerPoint</vt:lpstr>
      <vt:lpstr>Расшифровка дебиторской задолженности по субсидиям организациям (ф. 0503193)</vt:lpstr>
      <vt:lpstr>Показатели дебиторской задолженности по объемам авансирования ф. 0503191 </vt:lpstr>
      <vt:lpstr>Показатели дебиторской задолженности в разрезе  планируемых сроков исполнения обязательств ф. 0503191 </vt:lpstr>
      <vt:lpstr>Сведения об объектах незавершенного строительства,  вложениях в объекты недвижимого имущества ф.0503190</vt:lpstr>
      <vt:lpstr>Основные причины отказа в согласовании проектов решений в рамках ПП №1517 от 07.09.2021</vt:lpstr>
      <vt:lpstr>- Отсутствие описаний причин увеличения / уменьшения задолженности; - Включение в описание только наименований счетов бухучета и сумм из форм отчетности; - При наличии значительного показателя отчетности в ПЗ раскрывается незначительная его часть (например, при наличии ДЗ по отдельным счетам в 50 млн. руб. раскрывается информации на 200 тыс. руб.); - Вместо пояснения причин образования показателей отчетности указывается сам факт  - Некорректные, неполные или отсутствующие пояснения причин превышения БО над ЛБО в части контрактов и соглашений; - Отсутствует информация о принятых мерах по урегулированию просроченной задолженности  - Отсутствие пояснений протоколов, требующих описания; - Типовые пояснения предупреждающих контролей без анализа причин их образования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евоывлд</dc:title>
  <dc:creator>Елизавета Арбатова</dc:creator>
  <cp:lastModifiedBy>Пчелинцев Анатолий Владимирович</cp:lastModifiedBy>
  <cp:revision>809</cp:revision>
  <cp:lastPrinted>2024-12-03T20:22:16Z</cp:lastPrinted>
  <dcterms:created xsi:type="dcterms:W3CDTF">2019-07-31T16:47:50Z</dcterms:created>
  <dcterms:modified xsi:type="dcterms:W3CDTF">2026-01-20T10:45:11Z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2019-03-19T00:00:00Z</vt:filetime>
  </property>
  <property fmtid="{D5CDD505-2E9C-101B-9397-08002B2CF9AE}" pid="3" name="Creator">
    <vt:lpwstr>Adobe Illustrator CC 22.1 (Windows)</vt:lpwstr>
  </property>
  <property fmtid="{D5CDD505-2E9C-101B-9397-08002B2CF9AE}" pid="4" name="LastSaved">
    <vt:filetime>2019-07-31T00:00:00Z</vt:filetime>
  </property>
</Properties>
</file>